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8" r:id="rId2"/>
    <p:sldId id="273" r:id="rId3"/>
    <p:sldId id="531" r:id="rId4"/>
    <p:sldId id="269" r:id="rId5"/>
    <p:sldId id="534" r:id="rId6"/>
    <p:sldId id="532" r:id="rId7"/>
    <p:sldId id="536" r:id="rId8"/>
    <p:sldId id="533" r:id="rId9"/>
    <p:sldId id="272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2145"/>
    <a:srgbClr val="6E152E"/>
    <a:srgbClr val="691B31"/>
    <a:srgbClr val="BC945A"/>
    <a:srgbClr val="DEC9A2"/>
    <a:srgbClr val="245C4F"/>
    <a:srgbClr val="691B4F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76"/>
    <p:restoredTop sz="92722" autoAdjust="0"/>
  </p:normalViewPr>
  <p:slideViewPr>
    <p:cSldViewPr snapToGrid="0" snapToObjects="1">
      <p:cViewPr varScale="1">
        <p:scale>
          <a:sx n="70" d="100"/>
          <a:sy n="70" d="100"/>
        </p:scale>
        <p:origin x="1296" y="30"/>
      </p:cViewPr>
      <p:guideLst>
        <p:guide orient="horz" pos="25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D:\Respaldo%20Pilar%20Rivera\Pilar%20Res\Pilar1\INDICADORES\Cascada%20de%20atenci&#243;n\2018\Gr&#225;fica%20Cascada%20Sectorial%202018%20V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897357295986901E-2"/>
          <c:y val="4.2604745228376199E-2"/>
          <c:w val="0.94361041323741845"/>
          <c:h val="0.77210966276274295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ysClr val="window" lastClr="FFFFFF"/>
            </a:solidFill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ysClr val="window" lastClr="FFFFFF"/>
              </a:solidFill>
              <a:ln w="1905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BA-F54F-8465-3FFD398B5748}"/>
              </c:ext>
            </c:extLst>
          </c:dPt>
          <c:dPt>
            <c:idx val="2"/>
            <c:invertIfNegative val="0"/>
            <c:bubble3D val="0"/>
            <c:spPr>
              <a:solidFill>
                <a:sysClr val="window" lastClr="FFFFFF"/>
              </a:solidFill>
              <a:ln w="1905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BA-F54F-8465-3FFD398B5748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/>
              </a:solidFill>
              <a:ln w="1905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BA-F54F-8465-3FFD398B5748}"/>
              </c:ext>
            </c:extLst>
          </c:dPt>
          <c:cat>
            <c:strRef>
              <c:f>'Gráfica Sectorial'!$A$4:$A$7</c:f>
              <c:strCache>
                <c:ptCount val="4"/>
                <c:pt idx="0">
                  <c:v>People living with HIV
</c:v>
                </c:pt>
                <c:pt idx="1">
                  <c:v>PLWH that know their status</c:v>
                </c:pt>
                <c:pt idx="2">
                  <c:v>ARV treatment
</c:v>
                </c:pt>
                <c:pt idx="3">
                  <c:v>Viral Supression</c:v>
                </c:pt>
              </c:strCache>
            </c:strRef>
          </c:cat>
          <c:val>
            <c:numRef>
              <c:f>'Gráfica Sectorial'!$C$4:$C$7</c:f>
              <c:numCache>
                <c:formatCode>#,##0</c:formatCode>
                <c:ptCount val="4"/>
                <c:pt idx="0" formatCode="General">
                  <c:v>0</c:v>
                </c:pt>
                <c:pt idx="1">
                  <c:v>207000</c:v>
                </c:pt>
                <c:pt idx="2">
                  <c:v>186300</c:v>
                </c:pt>
                <c:pt idx="3">
                  <c:v>167900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9BA-F54F-8465-3FFD398B5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2134707512"/>
        <c:axId val="2131144824"/>
      </c:barChart>
      <c:barChart>
        <c:barDir val="col"/>
        <c:grouping val="clustered"/>
        <c:varyColors val="0"/>
        <c:ser>
          <c:idx val="0"/>
          <c:order val="0"/>
          <c:spPr>
            <a:solidFill>
              <a:srgbClr val="FF66C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9-A9BA-F54F-8465-3FFD398B5748}"/>
              </c:ext>
            </c:extLst>
          </c:dPt>
          <c:dPt>
            <c:idx val="1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solidFill>
                  <a:sysClr val="window" lastClr="FFFFFF">
                    <a:lumMod val="65000"/>
                  </a:sys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B-A9BA-F54F-8465-3FFD398B5748}"/>
              </c:ext>
            </c:extLst>
          </c:dPt>
          <c:dPt>
            <c:idx val="2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D-A9BA-F54F-8465-3FFD398B5748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85000"/>
                </a:sysClr>
              </a:solidFill>
              <a:ln>
                <a:solidFill>
                  <a:sysClr val="window" lastClr="FFFFFF">
                    <a:lumMod val="85000"/>
                  </a:sys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extLst>
              <c:ext xmlns:c16="http://schemas.microsoft.com/office/drawing/2014/chart" uri="{C3380CC4-5D6E-409C-BE32-E72D297353CC}">
                <c16:uniqueId val="{0000000F-A9BA-F54F-8465-3FFD398B5748}"/>
              </c:ext>
            </c:extLst>
          </c:dPt>
          <c:dLbls>
            <c:dLbl>
              <c:idx val="0"/>
              <c:layout>
                <c:manualLayout>
                  <c:x val="-2.0356234096692099E-3"/>
                  <c:y val="5.5863605284632804E-3"/>
                </c:manualLayout>
              </c:layout>
              <c:tx>
                <c:rich>
                  <a:bodyPr/>
                  <a:lstStyle/>
                  <a:p>
                    <a:fld id="{C45A8813-C0AD-41FC-BADA-EFE38E8A33A5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9BA-F54F-8465-3FFD398B5748}"/>
                </c:ext>
              </c:extLst>
            </c:dLbl>
            <c:dLbl>
              <c:idx val="1"/>
              <c:layout>
                <c:manualLayout>
                  <c:x val="-2.3973607508012799E-3"/>
                  <c:y val="1.102053752466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9BA-F54F-8465-3FFD398B5748}"/>
                </c:ext>
              </c:extLst>
            </c:dLbl>
            <c:dLbl>
              <c:idx val="2"/>
              <c:layout>
                <c:manualLayout>
                  <c:x val="2.0356234096692099E-3"/>
                  <c:y val="1.055897424586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9BA-F54F-8465-3FFD398B5748}"/>
                </c:ext>
              </c:extLst>
            </c:dLbl>
            <c:dLbl>
              <c:idx val="3"/>
              <c:layout>
                <c:manualLayout>
                  <c:x val="4.0712468193384197E-3"/>
                  <c:y val="6.78179933390679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9BA-F54F-8465-3FFD398B57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'Gráfica Sectorial'!$A$4:$A$7</c:f>
              <c:strCache>
                <c:ptCount val="4"/>
                <c:pt idx="0">
                  <c:v>People living with HIV
</c:v>
                </c:pt>
                <c:pt idx="1">
                  <c:v>PLWH that know their status</c:v>
                </c:pt>
                <c:pt idx="2">
                  <c:v>ARV treatment
</c:v>
                </c:pt>
                <c:pt idx="3">
                  <c:v>Viral Supression</c:v>
                </c:pt>
              </c:strCache>
            </c:strRef>
          </c:cat>
          <c:val>
            <c:numRef>
              <c:f>'Gráfica Sectorial'!$B$4:$B$7</c:f>
              <c:numCache>
                <c:formatCode>#,##0</c:formatCode>
                <c:ptCount val="4"/>
                <c:pt idx="0">
                  <c:v>230000</c:v>
                </c:pt>
                <c:pt idx="1">
                  <c:v>182498</c:v>
                </c:pt>
                <c:pt idx="2">
                  <c:v>164518</c:v>
                </c:pt>
                <c:pt idx="3">
                  <c:v>126596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9BA-F54F-8465-3FFD398B57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9"/>
        <c:axId val="2131635704"/>
        <c:axId val="2131673704"/>
      </c:barChart>
      <c:catAx>
        <c:axId val="213470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1144824"/>
        <c:crosses val="autoZero"/>
        <c:auto val="1"/>
        <c:lblAlgn val="ctr"/>
        <c:lblOffset val="100"/>
        <c:noMultiLvlLbl val="0"/>
      </c:catAx>
      <c:valAx>
        <c:axId val="2131144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2134707512"/>
        <c:crosses val="autoZero"/>
        <c:crossBetween val="between"/>
      </c:valAx>
      <c:valAx>
        <c:axId val="2131673704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2131635704"/>
        <c:crosses val="max"/>
        <c:crossBetween val="between"/>
      </c:valAx>
      <c:catAx>
        <c:axId val="2131635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31673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="1"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0.12122</cdr:x>
      <cdr:y>0.04751</cdr:y>
    </cdr:from>
    <cdr:to>
      <cdr:x>0.92983</cdr:x>
      <cdr:y>0.77461</cdr:y>
    </cdr:to>
    <cdr:grpSp>
      <cdr:nvGrpSpPr>
        <cdr:cNvPr id="5" name="Grupo 4">
          <a:extLst xmlns:a="http://schemas.openxmlformats.org/drawingml/2006/main">
            <a:ext uri="{FF2B5EF4-FFF2-40B4-BE49-F238E27FC236}">
              <a16:creationId xmlns:a16="http://schemas.microsoft.com/office/drawing/2014/main" id="{AFE95098-740E-C940-9099-C623D026B0A0}"/>
            </a:ext>
          </a:extLst>
        </cdr:cNvPr>
        <cdr:cNvGrpSpPr/>
      </cdr:nvGrpSpPr>
      <cdr:grpSpPr>
        <a:xfrm xmlns:a="http://schemas.openxmlformats.org/drawingml/2006/main">
          <a:off x="1267183" y="175688"/>
          <a:ext cx="8452868" cy="2688753"/>
          <a:chOff x="1189424" y="-61511"/>
          <a:chExt cx="4661009" cy="2264398"/>
        </a:xfrm>
      </cdr:grpSpPr>
      <cdr:sp macro="" textlink="">
        <cdr:nvSpPr>
          <cdr:cNvPr id="3" name="CuadroTexto 2"/>
          <cdr:cNvSpPr txBox="1"/>
        </cdr:nvSpPr>
        <cdr:spPr>
          <a:xfrm xmlns:a="http://schemas.openxmlformats.org/drawingml/2006/main">
            <a:off x="1189424" y="1957421"/>
            <a:ext cx="546508" cy="24546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pPr algn="ctr"/>
            <a:r>
              <a:rPr lang="es-MX" sz="1600" b="1" dirty="0">
                <a:solidFill>
                  <a:sysClr val="windowText" lastClr="000000"/>
                </a:solidFill>
              </a:rPr>
              <a:t>100%</a:t>
            </a:r>
          </a:p>
        </cdr:txBody>
      </cdr:sp>
      <cdr:sp macro="" textlink="">
        <cdr:nvSpPr>
          <cdr:cNvPr id="12" name="CuadroTexto 1"/>
          <cdr:cNvSpPr txBox="1"/>
        </cdr:nvSpPr>
        <cdr:spPr>
          <a:xfrm xmlns:a="http://schemas.openxmlformats.org/drawingml/2006/main">
            <a:off x="2562993" y="-61511"/>
            <a:ext cx="555557" cy="260789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s-MX" sz="1600" b="1" dirty="0">
                <a:solidFill>
                  <a:schemeClr val="bg1">
                    <a:lumMod val="65000"/>
                  </a:schemeClr>
                </a:solidFill>
              </a:rPr>
              <a:t>79%</a:t>
            </a:r>
          </a:p>
        </cdr:txBody>
      </cdr:sp>
      <cdr:sp macro="" textlink="">
        <cdr:nvSpPr>
          <cdr:cNvPr id="14" name="CuadroTexto 1"/>
          <cdr:cNvSpPr txBox="1"/>
        </cdr:nvSpPr>
        <cdr:spPr>
          <a:xfrm xmlns:a="http://schemas.openxmlformats.org/drawingml/2006/main">
            <a:off x="3937120" y="175845"/>
            <a:ext cx="571500" cy="260789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s-MX" sz="1600" b="1" dirty="0">
                <a:solidFill>
                  <a:srgbClr val="C00000"/>
                </a:solidFill>
              </a:rPr>
              <a:t>72%</a:t>
            </a:r>
          </a:p>
        </cdr:txBody>
      </cdr:sp>
      <cdr:sp macro="" textlink="">
        <cdr:nvSpPr>
          <cdr:cNvPr id="15" name="CuadroTexto 1"/>
          <cdr:cNvSpPr txBox="1"/>
        </cdr:nvSpPr>
        <cdr:spPr>
          <a:xfrm xmlns:a="http://schemas.openxmlformats.org/drawingml/2006/main">
            <a:off x="5304657" y="384395"/>
            <a:ext cx="545776" cy="26078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s-MX" sz="1600" b="1" dirty="0">
                <a:solidFill>
                  <a:srgbClr val="C00000"/>
                </a:solidFill>
              </a:rPr>
              <a:t>55%</a:t>
            </a:r>
          </a:p>
        </cdr:txBody>
      </cdr:sp>
      <cdr:pic>
        <cdr:nvPicPr>
          <cdr:cNvPr id="17" name="Imagen 16">
            <a:extLst xmlns:a="http://schemas.openxmlformats.org/drawingml/2006/main">
              <a:ext uri="{FF2B5EF4-FFF2-40B4-BE49-F238E27FC236}">
                <a16:creationId xmlns:a16="http://schemas.microsoft.com/office/drawing/2014/main" id="{E5B3FC55-6436-DB47-82C8-636FE414C048}"/>
              </a:ext>
            </a:extLst>
          </cdr:cNvPr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1"/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1209391" y="1135569"/>
            <a:ext cx="472245" cy="439063"/>
          </a:xfrm>
          <a:prstGeom xmlns:a="http://schemas.openxmlformats.org/drawingml/2006/main" prst="rect">
            <a:avLst/>
          </a:prstGeom>
        </cdr:spPr>
      </cdr:pic>
      <cdr:pic>
        <cdr:nvPicPr>
          <cdr:cNvPr id="20" name="Picture 23">
            <a:extLst xmlns:a="http://schemas.openxmlformats.org/drawingml/2006/main">
              <a:ext uri="{FF2B5EF4-FFF2-40B4-BE49-F238E27FC236}">
                <a16:creationId xmlns:a16="http://schemas.microsoft.com/office/drawing/2014/main" id="{4DEDB960-6433-C74F-8F7E-107060E596B0}"/>
              </a:ext>
            </a:extLst>
          </cdr:cNvPr>
          <cdr:cNvPicPr>
            <a:picLocks xmlns:a="http://schemas.openxmlformats.org/drawingml/2006/main" noChangeAspect="1" noChangeArrowheads="1"/>
          </cdr:cNvPicPr>
        </cdr:nvPicPr>
        <cdr:blipFill>
          <a:blip xmlns:a="http://schemas.openxmlformats.org/drawingml/2006/main" xmlns:r="http://schemas.openxmlformats.org/officeDocument/2006/relationships"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xmlns:a="http://schemas.openxmlformats.org/drawingml/2006/main"/>
          <a:stretch xmlns:a="http://schemas.openxmlformats.org/drawingml/2006/main">
            <a:fillRect/>
          </a:stretch>
        </cdr:blipFill>
        <cdr:spPr bwMode="auto">
          <a:xfrm xmlns:a="http://schemas.openxmlformats.org/drawingml/2006/main">
            <a:off x="3940392" y="1188208"/>
            <a:ext cx="422491" cy="431029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cdr:spPr>
      </cdr:pic>
      <cdr:pic>
        <cdr:nvPicPr>
          <cdr:cNvPr id="24" name="Picture 29">
            <a:extLst xmlns:a="http://schemas.openxmlformats.org/drawingml/2006/main">
              <a:ext uri="{FF2B5EF4-FFF2-40B4-BE49-F238E27FC236}">
                <a16:creationId xmlns:a16="http://schemas.microsoft.com/office/drawing/2014/main" id="{A588A211-CA31-9A46-B733-D7C6AF413196}"/>
              </a:ext>
            </a:extLst>
          </cdr:cNvPr>
          <cdr:cNvPicPr>
            <a:picLocks xmlns:a="http://schemas.openxmlformats.org/drawingml/2006/main" noChangeAspect="1" noChangeArrowheads="1"/>
          </cdr:cNvPicPr>
        </cdr:nvPicPr>
        <cdr:blipFill>
          <a:blip xmlns:a="http://schemas.openxmlformats.org/drawingml/2006/main" xmlns:r="http://schemas.openxmlformats.org/officeDocument/2006/relationships"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xmlns:a="http://schemas.openxmlformats.org/drawingml/2006/main"/>
          <a:stretch xmlns:a="http://schemas.openxmlformats.org/drawingml/2006/main">
            <a:fillRect/>
          </a:stretch>
        </cdr:blipFill>
        <cdr:spPr bwMode="auto">
          <a:xfrm xmlns:a="http://schemas.openxmlformats.org/drawingml/2006/main">
            <a:off x="5280824" y="1268581"/>
            <a:ext cx="372260" cy="370089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cdr:spPr>
      </cdr:pic>
      <cdr:pic>
        <cdr:nvPicPr>
          <cdr:cNvPr id="27" name="Picture 16">
            <a:extLst xmlns:a="http://schemas.openxmlformats.org/drawingml/2006/main">
              <a:ext uri="{FF2B5EF4-FFF2-40B4-BE49-F238E27FC236}">
                <a16:creationId xmlns:a16="http://schemas.microsoft.com/office/drawing/2014/main" id="{C830C62C-498F-EC43-A097-DC1BAEA5379D}"/>
              </a:ext>
            </a:extLst>
          </cdr:cNvPr>
          <cdr:cNvPicPr>
            <a:picLocks xmlns:a="http://schemas.openxmlformats.org/drawingml/2006/main" noChangeAspect="1" noChangeArrowheads="1"/>
          </cdr:cNvPicPr>
        </cdr:nvPicPr>
        <cdr:blipFill>
          <a:blip xmlns:a="http://schemas.openxmlformats.org/drawingml/2006/main" xmlns:r="http://schemas.openxmlformats.org/officeDocument/2006/relationships"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xmlns:a="http://schemas.openxmlformats.org/drawingml/2006/main"/>
          <a:stretch xmlns:a="http://schemas.openxmlformats.org/drawingml/2006/main">
            <a:fillRect/>
          </a:stretch>
        </cdr:blipFill>
        <cdr:spPr bwMode="auto">
          <a:xfrm xmlns:a="http://schemas.openxmlformats.org/drawingml/2006/main">
            <a:off x="2562993" y="1180825"/>
            <a:ext cx="401807" cy="419122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cdr:spPr>
      </cdr:pic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F98DF-8BF8-42E3-8345-EFD3EEE1CF45}" type="datetimeFigureOut">
              <a:rPr lang="es-MX" smtClean="0"/>
              <a:t>21/07/2019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A7F69-61CE-4F5F-985A-3B58B2CF33B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300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BBA86-51CA-4936-B057-BA93506FFCB5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9796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A7F69-61CE-4F5F-985A-3B58B2CF33B2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112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21/07/2019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‹#›</a:t>
            </a:fld>
            <a:endParaRPr lang="es-MX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24473" y="3343609"/>
            <a:ext cx="5029200" cy="0"/>
          </a:xfrm>
          <a:prstGeom prst="line">
            <a:avLst/>
          </a:prstGeom>
          <a:ln w="19050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072021"/>
            <a:ext cx="9144000" cy="94681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452563" y="3606800"/>
            <a:ext cx="9215437" cy="1144588"/>
          </a:xfrm>
        </p:spPr>
        <p:txBody>
          <a:bodyPr/>
          <a:lstStyle>
            <a:lvl1pPr marL="0" indent="0" algn="ctr">
              <a:buNone/>
              <a:defRPr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078" y="5285366"/>
            <a:ext cx="2811600" cy="83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0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6B0B0-52A6-6C41-A530-1440610A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0BC0CB-2C47-194B-B1F8-75F083E3F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21653"/>
            <a:ext cx="10515600" cy="4255310"/>
          </a:xfrm>
        </p:spPr>
        <p:txBody>
          <a:bodyPr vert="eaVert"/>
          <a:lstStyle/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5AD14C-2138-6F4F-B03D-F9ED9A34D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21/07/2019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128441-9A13-2B4D-81D4-40E3DD80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F6E4CD-0587-474C-88E0-76CAAC925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‹#›</a:t>
            </a:fld>
            <a:endParaRPr lang="es-MX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1806170"/>
            <a:ext cx="10512000" cy="0"/>
          </a:xfrm>
          <a:prstGeom prst="line">
            <a:avLst/>
          </a:prstGeom>
          <a:ln w="19050">
            <a:solidFill>
              <a:srgbClr val="BC94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69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01591-7198-0F4D-9D55-9B412361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21/07/2019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7B0F64-10CB-1B4E-A94E-BA986C03A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424527-C05A-DB4D-84EE-018127D9B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‹#›</a:t>
            </a:fld>
            <a:endParaRPr lang="es-MX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98408" y="2811857"/>
            <a:ext cx="10126721" cy="561931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691B4F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964" y="4271154"/>
            <a:ext cx="2026800" cy="231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97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63305" y="1508400"/>
            <a:ext cx="10663379" cy="459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517803" y="6772759"/>
            <a:ext cx="184731" cy="397201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endParaRPr lang="en-US" sz="140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51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4473" y="1812852"/>
            <a:ext cx="7829327" cy="1325563"/>
          </a:xfrm>
        </p:spPr>
        <p:txBody>
          <a:bodyPr/>
          <a:lstStyle>
            <a:lvl1pPr algn="l">
              <a:defRPr b="0" i="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21/07/2019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‹#›</a:t>
            </a:fld>
            <a:endParaRPr lang="es-MX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24473" y="3343609"/>
            <a:ext cx="8667527" cy="0"/>
          </a:xfrm>
          <a:prstGeom prst="line">
            <a:avLst/>
          </a:prstGeom>
          <a:ln w="19050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64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5634A7-9004-D440-86C3-4AB48AA7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84706"/>
            <a:ext cx="10515600" cy="2852737"/>
          </a:xfrm>
        </p:spPr>
        <p:txBody>
          <a:bodyPr anchor="b"/>
          <a:lstStyle>
            <a:lvl1pPr>
              <a:defRPr sz="6000" b="0" i="0">
                <a:latin typeface="Montserrat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3C5C9E-DB6F-504B-93BB-66CF3497A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64431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AFEB7-75D0-BE47-81B9-4E56BC16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21/07/2019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F20D03-13BE-A948-A10F-E6525E78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66C5EE-81CC-6D43-8FD4-29ED2886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248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22343"/>
            <a:ext cx="3646251" cy="4054619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3830" y="2122343"/>
            <a:ext cx="6489970" cy="4054619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21/07/2019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366713"/>
            <a:ext cx="257695" cy="1576243"/>
          </a:xfrm>
          <a:prstGeom prst="rect">
            <a:avLst/>
          </a:prstGeom>
          <a:solidFill>
            <a:srgbClr val="DEC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6713"/>
            <a:ext cx="3646251" cy="157624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rgbClr val="691B4F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>
                <a:solidFill>
                  <a:srgbClr val="691B4F"/>
                </a:solidFill>
                <a:latin typeface="Montserrat Medium" panose="00000600000000000000" pitchFamily="2" charset="0"/>
              </a:defRPr>
            </a:lvl2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000" b="0" i="0">
                <a:latin typeface="Montserrat Medium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C9834F-FDDC-E444-AA42-F599DEF8A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latin typeface="Montserrat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04EBD2-6E8F-DD4D-A7F0-B009AC0D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76336B-7889-A545-8051-B71747F3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latin typeface="Montserrat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A9B9FE-8B4D-2C49-9079-B4D8CA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21/07/2019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B4BDA2-120C-E14E-8684-F8383129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8733FD-8434-2949-8A2A-43A2A44F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98408" y="2811857"/>
            <a:ext cx="10126721" cy="561931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691B4F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36380" y="3876851"/>
            <a:ext cx="7119240" cy="65881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691B4F"/>
                </a:solidFill>
                <a:latin typeface="Montserrat Medium" panose="00000600000000000000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Montserrat Medium" panose="00000600000000000000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964" y="4271154"/>
            <a:ext cx="2026800" cy="231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9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2F6A71-34EE-B34B-AFA7-18487432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21/07/2019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A14938F-592E-C442-8304-19C2B2DCC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B6C953-D0A6-0944-AF6E-40BEA205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544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441508-0523-EB44-8782-98EE1226B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21/07/2019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‹#›</a:t>
            </a:fld>
            <a:endParaRPr lang="es-MX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7BABA1EB-E234-F844-997D-E59CC62EA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239" y="2727324"/>
            <a:ext cx="3932237" cy="2386936"/>
          </a:xfr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076832"/>
            <a:ext cx="257695" cy="1576243"/>
          </a:xfrm>
          <a:prstGeom prst="rect">
            <a:avLst/>
          </a:prstGeom>
          <a:solidFill>
            <a:srgbClr val="DEC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solidFill>
                <a:srgbClr val="691B4F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95313" y="1076325"/>
            <a:ext cx="3932237" cy="1576388"/>
          </a:xfrm>
        </p:spPr>
        <p:txBody>
          <a:bodyPr/>
          <a:lstStyle>
            <a:lvl1pPr marL="0" indent="0">
              <a:buNone/>
              <a:defRPr>
                <a:solidFill>
                  <a:srgbClr val="691B4F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>
                <a:solidFill>
                  <a:srgbClr val="691B4F"/>
                </a:solidFill>
                <a:latin typeface="Montserrat Medium" panose="00000600000000000000" pitchFamily="2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0519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FF210F0-7655-9348-979B-F10284E2F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ABA1EB-E234-F844-997D-E59CC62EA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239" y="3721764"/>
            <a:ext cx="3932237" cy="2386936"/>
          </a:xfr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3BF44C-2FF4-B347-B721-2814E746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21/07/2019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35DECE-B230-5F4B-97A7-EE46C22B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1DD807-9735-484F-B0A4-5F9D807F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‹#›</a:t>
            </a:fld>
            <a:endParaRPr lang="es-MX"/>
          </a:p>
        </p:txBody>
      </p:sp>
      <p:sp>
        <p:nvSpPr>
          <p:cNvPr id="9" name="Rectangle 8"/>
          <p:cNvSpPr/>
          <p:nvPr userDrawn="1"/>
        </p:nvSpPr>
        <p:spPr>
          <a:xfrm>
            <a:off x="0" y="1076832"/>
            <a:ext cx="257695" cy="1576243"/>
          </a:xfrm>
          <a:prstGeom prst="rect">
            <a:avLst/>
          </a:prstGeom>
          <a:solidFill>
            <a:srgbClr val="DEC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95313" y="1076325"/>
            <a:ext cx="4062145" cy="1576388"/>
          </a:xfrm>
        </p:spPr>
        <p:txBody>
          <a:bodyPr>
            <a:noAutofit/>
          </a:bodyPr>
          <a:lstStyle>
            <a:lvl1pPr marL="0" indent="0">
              <a:buNone/>
              <a:defRPr sz="4400">
                <a:solidFill>
                  <a:srgbClr val="691B4F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 sz="4000">
                <a:solidFill>
                  <a:srgbClr val="691B4F"/>
                </a:solidFill>
                <a:latin typeface="Montserrat Medium" panose="00000600000000000000" pitchFamily="2" charset="0"/>
              </a:defRPr>
            </a:lvl2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8244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499C0E-414B-4742-8F18-A0ECE1444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3AE6D4-0422-4248-B05D-55FE46C6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21/07/2019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>
            <a:cxnSpLocks/>
          </p:cNvCxnSpPr>
          <p:nvPr/>
        </p:nvCxnSpPr>
        <p:spPr>
          <a:xfrm>
            <a:off x="3681572" y="2643252"/>
            <a:ext cx="5005074" cy="0"/>
          </a:xfrm>
          <a:prstGeom prst="line">
            <a:avLst/>
          </a:prstGeom>
          <a:ln w="28575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05" y="5438885"/>
            <a:ext cx="6624485" cy="107456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419960" y="4083425"/>
            <a:ext cx="3363357" cy="101566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endParaRPr lang="es-MX" b="1" dirty="0">
              <a:solidFill>
                <a:srgbClr val="BC945A"/>
              </a:solidFill>
            </a:endParaRPr>
          </a:p>
          <a:p>
            <a:pPr algn="ctr"/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Dra. </a:t>
            </a:r>
            <a:r>
              <a:rPr lang="es-MX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Alethse</a:t>
            </a:r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 De la Torre Rosas</a:t>
            </a:r>
          </a:p>
          <a:p>
            <a:pPr algn="ctr"/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SemiBold" panose="00000700000000000000" pitchFamily="2" charset="0"/>
              </a:rPr>
              <a:t>General Director CENSIDA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-607628" y="2169145"/>
            <a:ext cx="71959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4000" dirty="0">
              <a:solidFill>
                <a:srgbClr val="A42145"/>
              </a:solidFill>
              <a:latin typeface="Montserrat SemiBold" pitchFamily="2" charset="0"/>
            </a:endParaRPr>
          </a:p>
          <a:p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3315380" y="236189"/>
            <a:ext cx="55673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A42145"/>
                </a:solidFill>
                <a:latin typeface="Montserrat SemiBold" panose="00000700000000000000" pitchFamily="2" charset="0"/>
              </a:rPr>
              <a:t>Country-Level 90-90-90 Targets, Progress and Experiences</a:t>
            </a:r>
          </a:p>
          <a:p>
            <a:pPr algn="ctr"/>
            <a:endParaRPr lang="en-US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681572" y="3065625"/>
            <a:ext cx="48327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BC945A"/>
                </a:solidFill>
                <a:latin typeface="Montserrat SemiBold" panose="00000700000000000000" pitchFamily="2" charset="0"/>
              </a:rPr>
              <a:t>National HIV/AIDS Program</a:t>
            </a:r>
          </a:p>
          <a:p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22733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289A428-FAC6-C643-98D9-2F6AE527F4A0}"/>
              </a:ext>
            </a:extLst>
          </p:cNvPr>
          <p:cNvSpPr txBox="1">
            <a:spLocks/>
          </p:cNvSpPr>
          <p:nvPr/>
        </p:nvSpPr>
        <p:spPr>
          <a:xfrm>
            <a:off x="1896963" y="68852"/>
            <a:ext cx="8398073" cy="8318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A42145"/>
                </a:solidFill>
                <a:latin typeface="Montserrat SemiBold" panose="00000700000000000000" pitchFamily="2" charset="0"/>
                <a:ea typeface="+mn-ea"/>
                <a:cs typeface="+mn-cs"/>
              </a:rPr>
              <a:t>Mexico - overview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61066C-D921-5748-ADE4-17E00EE53414}"/>
              </a:ext>
            </a:extLst>
          </p:cNvPr>
          <p:cNvSpPr/>
          <p:nvPr/>
        </p:nvSpPr>
        <p:spPr>
          <a:xfrm>
            <a:off x="1103491" y="6349060"/>
            <a:ext cx="12330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hlinkClick r:id="rId2"/>
              </a:rPr>
              <a:t>http://</a:t>
            </a:r>
            <a:r>
              <a:rPr lang="en-GB" sz="800" dirty="0" err="1">
                <a:hlinkClick r:id="rId2"/>
              </a:rPr>
              <a:t>www</a:t>
            </a:r>
            <a:r>
              <a:rPr lang="en-GB" sz="800" dirty="0" err="1"/>
              <a:t>.inegi.org.mx</a:t>
            </a:r>
            <a:endParaRPr lang="en-GB" sz="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0FFBA2-51E7-E64D-941B-2AE855783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52" y="956438"/>
            <a:ext cx="7805531" cy="51536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8A6BEC8-4AF1-8740-AB30-440EBF675341}"/>
              </a:ext>
            </a:extLst>
          </p:cNvPr>
          <p:cNvSpPr/>
          <p:nvPr/>
        </p:nvSpPr>
        <p:spPr>
          <a:xfrm>
            <a:off x="9530397" y="1774333"/>
            <a:ext cx="2180556" cy="83185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tIns="90000" bIns="90000" rtlCol="0" anchor="ctr" anchorCtr="0"/>
          <a:lstStyle/>
          <a:p>
            <a:pPr>
              <a:buClr>
                <a:srgbClr val="A6CE39"/>
              </a:buClr>
            </a:pPr>
            <a:r>
              <a:rPr lang="en-GB" sz="1400" dirty="0">
                <a:solidFill>
                  <a:schemeClr val="tx1"/>
                </a:solidFill>
                <a:latin typeface="Corbel" pitchFamily="34" charset="0"/>
              </a:rPr>
              <a:t>119 million people</a:t>
            </a:r>
          </a:p>
          <a:p>
            <a:pPr>
              <a:buClr>
                <a:srgbClr val="A6CE39"/>
              </a:buClr>
            </a:pPr>
            <a:endParaRPr lang="en-GB" sz="5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buClr>
                <a:srgbClr val="A6CE39"/>
              </a:buClr>
            </a:pPr>
            <a:r>
              <a:rPr lang="en-GB" sz="1000" dirty="0">
                <a:solidFill>
                  <a:schemeClr val="tx1"/>
                </a:solidFill>
                <a:latin typeface="Corbel" pitchFamily="34" charset="0"/>
              </a:rPr>
              <a:t>10.8% Indigenous population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0C9747-3811-D549-A1E7-39CD9949260D}"/>
              </a:ext>
            </a:extLst>
          </p:cNvPr>
          <p:cNvSpPr/>
          <p:nvPr/>
        </p:nvSpPr>
        <p:spPr>
          <a:xfrm>
            <a:off x="9530397" y="1466573"/>
            <a:ext cx="2180556" cy="475343"/>
          </a:xfrm>
          <a:prstGeom prst="rect">
            <a:avLst/>
          </a:prstGeom>
          <a:solidFill>
            <a:srgbClr val="691B3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>
              <a:buClr>
                <a:srgbClr val="A6CE39"/>
              </a:buClr>
            </a:pPr>
            <a:r>
              <a:rPr lang="en-GB" sz="1600" b="1" dirty="0">
                <a:solidFill>
                  <a:schemeClr val="bg1"/>
                </a:solidFill>
                <a:latin typeface="Corbel" pitchFamily="34" charset="0"/>
              </a:rPr>
              <a:t>Inhabitants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711079-A85D-7842-86E8-8591AB281587}"/>
              </a:ext>
            </a:extLst>
          </p:cNvPr>
          <p:cNvSpPr/>
          <p:nvPr/>
        </p:nvSpPr>
        <p:spPr>
          <a:xfrm>
            <a:off x="9530397" y="4338258"/>
            <a:ext cx="2180556" cy="83185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tIns="90000" bIns="90000" rtlCol="0" anchor="ctr" anchorCtr="0"/>
          <a:lstStyle/>
          <a:p>
            <a:pPr>
              <a:buClr>
                <a:srgbClr val="A6CE39"/>
              </a:buClr>
            </a:pPr>
            <a:r>
              <a:rPr lang="en-GB" sz="1400" dirty="0">
                <a:solidFill>
                  <a:schemeClr val="tx1"/>
                </a:solidFill>
                <a:latin typeface="Corbel" pitchFamily="34" charset="0"/>
              </a:rPr>
              <a:t>Spanish</a:t>
            </a:r>
          </a:p>
          <a:p>
            <a:pPr>
              <a:buClr>
                <a:srgbClr val="A6CE39"/>
              </a:buClr>
            </a:pPr>
            <a:endParaRPr lang="en-GB" sz="5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buClr>
                <a:srgbClr val="A6CE39"/>
              </a:buClr>
            </a:pPr>
            <a:r>
              <a:rPr lang="en-GB" sz="1000" dirty="0">
                <a:solidFill>
                  <a:schemeClr val="tx1"/>
                </a:solidFill>
                <a:latin typeface="Corbel" pitchFamily="34" charset="0"/>
              </a:rPr>
              <a:t>68 different indigenous languages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C52343-3692-3342-A63A-C4B3F95BF213}"/>
              </a:ext>
            </a:extLst>
          </p:cNvPr>
          <p:cNvSpPr/>
          <p:nvPr/>
        </p:nvSpPr>
        <p:spPr>
          <a:xfrm>
            <a:off x="9530397" y="4003624"/>
            <a:ext cx="2180556" cy="475343"/>
          </a:xfrm>
          <a:prstGeom prst="rect">
            <a:avLst/>
          </a:prstGeom>
          <a:solidFill>
            <a:srgbClr val="691B3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>
              <a:buClr>
                <a:srgbClr val="A6CE39"/>
              </a:buClr>
            </a:pPr>
            <a:r>
              <a:rPr lang="en-GB" sz="1600" b="1" dirty="0">
                <a:solidFill>
                  <a:schemeClr val="bg1"/>
                </a:solidFill>
                <a:latin typeface="Corbel" pitchFamily="34" charset="0"/>
              </a:rPr>
              <a:t>Language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23B476-92C6-004A-9D6F-B99546A89E82}"/>
              </a:ext>
            </a:extLst>
          </p:cNvPr>
          <p:cNvSpPr/>
          <p:nvPr/>
        </p:nvSpPr>
        <p:spPr>
          <a:xfrm>
            <a:off x="9530397" y="3072741"/>
            <a:ext cx="2180556" cy="83185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tIns="90000" bIns="90000" rtlCol="0" anchor="ctr" anchorCtr="0"/>
          <a:lstStyle/>
          <a:p>
            <a:pPr>
              <a:buClr>
                <a:srgbClr val="A6CE39"/>
              </a:buClr>
            </a:pPr>
            <a:r>
              <a:rPr lang="en-GB" sz="1400" dirty="0">
                <a:solidFill>
                  <a:schemeClr val="tx1"/>
                </a:solidFill>
                <a:latin typeface="Corbel" pitchFamily="34" charset="0"/>
              </a:rPr>
              <a:t>32 states  </a:t>
            </a:r>
          </a:p>
          <a:p>
            <a:pPr>
              <a:buClr>
                <a:srgbClr val="A6CE39"/>
              </a:buClr>
            </a:pPr>
            <a:endParaRPr lang="en-GB" sz="5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buClr>
                <a:srgbClr val="A6CE39"/>
              </a:buClr>
            </a:pPr>
            <a:r>
              <a:rPr lang="en-GB" sz="1000" dirty="0">
                <a:solidFill>
                  <a:schemeClr val="tx1"/>
                </a:solidFill>
                <a:latin typeface="Corbel" pitchFamily="34" charset="0"/>
              </a:rPr>
              <a:t>Local government and regulations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6DB926-9F89-E042-B9C8-DA4F8C9F97C6}"/>
              </a:ext>
            </a:extLst>
          </p:cNvPr>
          <p:cNvSpPr/>
          <p:nvPr/>
        </p:nvSpPr>
        <p:spPr>
          <a:xfrm>
            <a:off x="9530397" y="2753097"/>
            <a:ext cx="2180556" cy="475343"/>
          </a:xfrm>
          <a:prstGeom prst="rect">
            <a:avLst/>
          </a:prstGeom>
          <a:solidFill>
            <a:srgbClr val="691B3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>
              <a:buClr>
                <a:srgbClr val="A6CE39"/>
              </a:buClr>
            </a:pPr>
            <a:r>
              <a:rPr lang="en-GB" sz="1600" b="1">
                <a:solidFill>
                  <a:schemeClr val="bg1"/>
                </a:solidFill>
                <a:latin typeface="Corbel" pitchFamily="34" charset="0"/>
              </a:rPr>
              <a:t>Republic</a:t>
            </a:r>
            <a:endParaRPr lang="en-GB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8" name="Picture 17" descr="A close up of an animal&#10;&#10;Description automatically generated">
            <a:extLst>
              <a:ext uri="{FF2B5EF4-FFF2-40B4-BE49-F238E27FC236}">
                <a16:creationId xmlns:a16="http://schemas.microsoft.com/office/drawing/2014/main" id="{13AD2EE8-B96D-B445-8B43-4907AF721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5144" y="1681034"/>
            <a:ext cx="4868046" cy="348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8090" y="100146"/>
            <a:ext cx="7618670" cy="73158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>
                <a:solidFill>
                  <a:srgbClr val="A42145"/>
                </a:solidFill>
                <a:latin typeface="Montserrat SemiBold" panose="00000700000000000000" pitchFamily="2" charset="0"/>
                <a:ea typeface="+mn-ea"/>
                <a:cs typeface="+mn-cs"/>
              </a:rPr>
              <a:t>Mexico – Health System snapshot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5E7B0E-DE8E-8847-A7AC-3FD006D3C0F3}"/>
              </a:ext>
            </a:extLst>
          </p:cNvPr>
          <p:cNvGrpSpPr/>
          <p:nvPr/>
        </p:nvGrpSpPr>
        <p:grpSpPr>
          <a:xfrm>
            <a:off x="1693790" y="1220260"/>
            <a:ext cx="8797853" cy="5295282"/>
            <a:chOff x="850599" y="1397976"/>
            <a:chExt cx="7766193" cy="5021388"/>
          </a:xfrm>
        </p:grpSpPr>
        <p:sp>
          <p:nvSpPr>
            <p:cNvPr id="6" name="Rectangle 5"/>
            <p:cNvSpPr/>
            <p:nvPr/>
          </p:nvSpPr>
          <p:spPr>
            <a:xfrm>
              <a:off x="850599" y="6080810"/>
              <a:ext cx="313514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800" dirty="0"/>
                <a:t>http://</a:t>
              </a:r>
              <a:r>
                <a:rPr lang="en-GB" sz="800" dirty="0" err="1"/>
                <a:t>www.scielosp.org</a:t>
              </a:r>
              <a:r>
                <a:rPr lang="en-GB" sz="800" dirty="0"/>
                <a:t>/pdf/</a:t>
              </a:r>
              <a:r>
                <a:rPr lang="en-GB" sz="800" dirty="0" err="1"/>
                <a:t>spm</a:t>
              </a:r>
              <a:r>
                <a:rPr lang="en-GB" sz="800" dirty="0"/>
                <a:t>/v53s2/17.pdf</a:t>
              </a:r>
            </a:p>
            <a:p>
              <a:r>
                <a:rPr lang="en-GB" sz="800" dirty="0"/>
                <a:t>OECD -2016 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540515" y="1397976"/>
              <a:ext cx="7076277" cy="4621828"/>
              <a:chOff x="1424539" y="1230332"/>
              <a:chExt cx="7076277" cy="462182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4539" y="1230332"/>
                <a:ext cx="7076277" cy="4621828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2377439" y="1377373"/>
                <a:ext cx="4215866" cy="487830"/>
              </a:xfrm>
              <a:prstGeom prst="rect">
                <a:avLst/>
              </a:prstGeom>
              <a:solidFill>
                <a:srgbClr val="6E152E"/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>
                  <a:buClr>
                    <a:srgbClr val="A6CE39"/>
                  </a:buClr>
                </a:pPr>
                <a:r>
                  <a:rPr lang="en-GB" sz="1200" b="1" dirty="0">
                    <a:solidFill>
                      <a:schemeClr val="bg1"/>
                    </a:solidFill>
                    <a:latin typeface="Corbel" pitchFamily="34" charset="0"/>
                  </a:rPr>
                  <a:t>Public</a:t>
                </a:r>
              </a:p>
              <a:p>
                <a:pPr algn="ctr">
                  <a:buClr>
                    <a:srgbClr val="A6CE39"/>
                  </a:buClr>
                </a:pPr>
                <a:endParaRPr lang="en-GB" sz="500" b="1" dirty="0">
                  <a:solidFill>
                    <a:schemeClr val="bg1"/>
                  </a:solidFill>
                  <a:latin typeface="Corbel" pitchFamily="34" charset="0"/>
                </a:endParaRPr>
              </a:p>
              <a:p>
                <a:pPr algn="ctr">
                  <a:buClr>
                    <a:srgbClr val="A6CE39"/>
                  </a:buClr>
                </a:pPr>
                <a:r>
                  <a:rPr lang="en-GB" sz="1050" dirty="0">
                    <a:solidFill>
                      <a:schemeClr val="bg1"/>
                    </a:solidFill>
                    <a:latin typeface="Corbel" pitchFamily="34" charset="0"/>
                  </a:rPr>
                  <a:t>      	Social Security               Ministry of Health (Federal/States)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724463" y="1377373"/>
                <a:ext cx="1642017" cy="487830"/>
              </a:xfrm>
              <a:prstGeom prst="rect">
                <a:avLst/>
              </a:prstGeom>
              <a:solidFill>
                <a:srgbClr val="6E152E"/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t" anchorCtr="0"/>
              <a:lstStyle/>
              <a:p>
                <a:pPr algn="ctr">
                  <a:buClr>
                    <a:srgbClr val="A6CE39"/>
                  </a:buClr>
                </a:pPr>
                <a:r>
                  <a:rPr lang="en-GB" sz="1200" b="1">
                    <a:solidFill>
                      <a:schemeClr val="bg1"/>
                    </a:solidFill>
                    <a:latin typeface="Corbel" pitchFamily="34" charset="0"/>
                  </a:rPr>
                  <a:t>Private</a:t>
                </a:r>
              </a:p>
              <a:p>
                <a:pPr algn="ctr">
                  <a:buClr>
                    <a:srgbClr val="A6CE39"/>
                  </a:buClr>
                </a:pPr>
                <a:endParaRPr lang="en-GB" sz="500" b="1">
                  <a:solidFill>
                    <a:schemeClr val="bg1"/>
                  </a:solidFill>
                  <a:latin typeface="Corbel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387064" y="2073600"/>
                <a:ext cx="813848" cy="317634"/>
              </a:xfrm>
              <a:prstGeom prst="rect">
                <a:avLst/>
              </a:prstGeom>
              <a:solidFill>
                <a:srgbClr val="6E152E"/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>
                  <a:buClr>
                    <a:srgbClr val="A6CE39"/>
                  </a:buClr>
                </a:pPr>
                <a:r>
                  <a:rPr lang="en-GB" sz="900" dirty="0">
                    <a:solidFill>
                      <a:schemeClr val="bg1"/>
                    </a:solidFill>
                    <a:latin typeface="Corbel" pitchFamily="34" charset="0"/>
                  </a:rPr>
                  <a:t>Government</a:t>
                </a:r>
                <a:r>
                  <a:rPr lang="en-GB" sz="900" dirty="0">
                    <a:solidFill>
                      <a:schemeClr val="tx1"/>
                    </a:solidFill>
                    <a:latin typeface="Corbel" pitchFamily="34" charset="0"/>
                  </a:rPr>
                  <a:t> 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907282" y="2073600"/>
                <a:ext cx="813848" cy="317634"/>
              </a:xfrm>
              <a:prstGeom prst="rect">
                <a:avLst/>
              </a:prstGeom>
              <a:solidFill>
                <a:srgbClr val="6E152E"/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>
                  <a:buClr>
                    <a:srgbClr val="A6CE39"/>
                  </a:buClr>
                </a:pPr>
                <a:r>
                  <a:rPr lang="en-GB" sz="900" dirty="0">
                    <a:solidFill>
                      <a:schemeClr val="bg1"/>
                    </a:solidFill>
                    <a:latin typeface="Corbel" pitchFamily="34" charset="0"/>
                  </a:rPr>
                  <a:t>Government 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743075" y="2073600"/>
                <a:ext cx="813848" cy="31763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>
                  <a:buClr>
                    <a:srgbClr val="A6CE39"/>
                  </a:buClr>
                </a:pPr>
                <a:r>
                  <a:rPr lang="en-GB" sz="900">
                    <a:solidFill>
                      <a:schemeClr val="bg1"/>
                    </a:solidFill>
                    <a:latin typeface="Corbel" pitchFamily="34" charset="0"/>
                  </a:rPr>
                  <a:t>States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203609" y="2073600"/>
                <a:ext cx="813848" cy="31763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>
                  <a:buClr>
                    <a:srgbClr val="A6CE39"/>
                  </a:buClr>
                </a:pPr>
                <a:r>
                  <a:rPr lang="en-GB" sz="900" dirty="0">
                    <a:solidFill>
                      <a:schemeClr val="tx1"/>
                    </a:solidFill>
                    <a:latin typeface="Corbel" pitchFamily="34" charset="0"/>
                  </a:rPr>
                  <a:t>Employer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552632" y="2073600"/>
                <a:ext cx="813848" cy="31763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>
                  <a:buClr>
                    <a:srgbClr val="A6CE39"/>
                  </a:buClr>
                </a:pPr>
                <a:r>
                  <a:rPr lang="en-GB" sz="900">
                    <a:solidFill>
                      <a:schemeClr val="tx1"/>
                    </a:solidFill>
                    <a:latin typeface="Corbel" pitchFamily="34" charset="0"/>
                  </a:rPr>
                  <a:t>Employer</a:t>
                </a:r>
                <a:endParaRPr lang="en-GB" sz="900" err="1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010529" y="2073600"/>
                <a:ext cx="813848" cy="31763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>
                  <a:buClr>
                    <a:srgbClr val="A6CE39"/>
                  </a:buClr>
                </a:pPr>
                <a:r>
                  <a:rPr lang="en-GB" sz="900">
                    <a:solidFill>
                      <a:schemeClr val="bg1"/>
                    </a:solidFill>
                    <a:latin typeface="Corbel" pitchFamily="34" charset="0"/>
                  </a:rPr>
                  <a:t>Worker</a:t>
                </a:r>
                <a:endParaRPr lang="en-GB" sz="900" err="1">
                  <a:solidFill>
                    <a:schemeClr val="bg1"/>
                  </a:solidFill>
                  <a:latin typeface="Corbel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703998" y="2073600"/>
                <a:ext cx="813848" cy="31763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>
                  <a:buClr>
                    <a:srgbClr val="A6CE39"/>
                  </a:buClr>
                </a:pPr>
                <a:r>
                  <a:rPr lang="en-GB" sz="900">
                    <a:solidFill>
                      <a:schemeClr val="bg1"/>
                    </a:solidFill>
                    <a:latin typeface="Corbel" pitchFamily="34" charset="0"/>
                  </a:rPr>
                  <a:t>Households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17453" y="2608446"/>
                <a:ext cx="760939" cy="44276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>
                  <a:buClr>
                    <a:srgbClr val="A6CE39"/>
                  </a:buClr>
                </a:pPr>
                <a:r>
                  <a:rPr lang="en-GB" sz="1000" dirty="0">
                    <a:solidFill>
                      <a:schemeClr val="tx1"/>
                    </a:solidFill>
                    <a:latin typeface="Corbel" pitchFamily="34" charset="0"/>
                  </a:rPr>
                  <a:t>“</a:t>
                </a:r>
                <a:r>
                  <a:rPr lang="en-GB" sz="1000" dirty="0" err="1">
                    <a:solidFill>
                      <a:schemeClr val="tx1"/>
                    </a:solidFill>
                    <a:latin typeface="Corbel" pitchFamily="34" charset="0"/>
                  </a:rPr>
                  <a:t>Seguro</a:t>
                </a:r>
                <a:r>
                  <a:rPr lang="en-GB" sz="1000" dirty="0">
                    <a:solidFill>
                      <a:schemeClr val="tx1"/>
                    </a:solidFill>
                    <a:latin typeface="Corbel" pitchFamily="34" charset="0"/>
                  </a:rPr>
                  <a:t> popular” insurance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279497" y="3026564"/>
                <a:ext cx="855087" cy="4263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>
                  <a:buClr>
                    <a:srgbClr val="A6CE39"/>
                  </a:buClr>
                </a:pPr>
                <a:r>
                  <a:rPr lang="en-GB" sz="1000">
                    <a:solidFill>
                      <a:schemeClr val="tx1"/>
                    </a:solidFill>
                    <a:latin typeface="Corbel" pitchFamily="34" charset="0"/>
                  </a:rPr>
                  <a:t>Private insurance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578679" y="3051208"/>
                <a:ext cx="570451" cy="3379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>
                  <a:buClr>
                    <a:srgbClr val="A6CE39"/>
                  </a:buClr>
                </a:pPr>
                <a:endParaRPr lang="en-GB" sz="1400" err="1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598030" y="3247089"/>
                <a:ext cx="666096" cy="29221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>
                  <a:buClr>
                    <a:srgbClr val="A6CE39"/>
                  </a:buClr>
                </a:pPr>
                <a:r>
                  <a:rPr lang="en-GB" sz="1200">
                    <a:solidFill>
                      <a:schemeClr val="bg1"/>
                    </a:solidFill>
                    <a:latin typeface="Corbel" pitchFamily="34" charset="0"/>
                  </a:rPr>
                  <a:t>ISSSTE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599427" y="3517782"/>
                <a:ext cx="664699" cy="292218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9525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>
                  <a:buClr>
                    <a:srgbClr val="A6CE39"/>
                  </a:buClr>
                </a:pPr>
                <a:r>
                  <a:rPr lang="en-GB" sz="600">
                    <a:solidFill>
                      <a:schemeClr val="bg1"/>
                    </a:solidFill>
                    <a:latin typeface="Corbel" pitchFamily="34" charset="0"/>
                  </a:rPr>
                  <a:t>PEMEX</a:t>
                </a:r>
                <a:br>
                  <a:rPr lang="en-GB" sz="600">
                    <a:solidFill>
                      <a:schemeClr val="bg1"/>
                    </a:solidFill>
                    <a:latin typeface="Corbel" pitchFamily="34" charset="0"/>
                  </a:rPr>
                </a:br>
                <a:r>
                  <a:rPr lang="en-GB" sz="600">
                    <a:solidFill>
                      <a:schemeClr val="bg1"/>
                    </a:solidFill>
                    <a:latin typeface="Corbel" pitchFamily="34" charset="0"/>
                  </a:rPr>
                  <a:t>SEDENA</a:t>
                </a:r>
              </a:p>
              <a:p>
                <a:pPr algn="ctr">
                  <a:buClr>
                    <a:srgbClr val="A6CE39"/>
                  </a:buClr>
                </a:pPr>
                <a:r>
                  <a:rPr lang="en-GB" sz="600">
                    <a:solidFill>
                      <a:schemeClr val="bg1"/>
                    </a:solidFill>
                    <a:latin typeface="Corbel" pitchFamily="34" charset="0"/>
                  </a:rPr>
                  <a:t>MARINA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658463" y="3249611"/>
                <a:ext cx="931178" cy="553674"/>
              </a:xfrm>
              <a:prstGeom prst="rect">
                <a:avLst/>
              </a:prstGeom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>
                  <a:buClr>
                    <a:srgbClr val="A6CE39"/>
                  </a:buClr>
                </a:pPr>
                <a:r>
                  <a:rPr lang="en-GB" sz="1400">
                    <a:solidFill>
                      <a:schemeClr val="tx1"/>
                    </a:solidFill>
                    <a:latin typeface="Corbel" pitchFamily="34" charset="0"/>
                  </a:rPr>
                  <a:t>IMSS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853600" y="3490181"/>
                <a:ext cx="824400" cy="393923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>
                  <a:buClr>
                    <a:srgbClr val="A6CE39"/>
                  </a:buClr>
                </a:pPr>
                <a:r>
                  <a:rPr lang="en-GB" sz="1000">
                    <a:solidFill>
                      <a:schemeClr val="bg1"/>
                    </a:solidFill>
                    <a:latin typeface="Corbel" pitchFamily="34" charset="0"/>
                  </a:rPr>
                  <a:t>Federal MH </a:t>
                </a:r>
              </a:p>
              <a:p>
                <a:pPr algn="ctr">
                  <a:buClr>
                    <a:srgbClr val="A6CE39"/>
                  </a:buClr>
                </a:pPr>
                <a:r>
                  <a:rPr lang="en-GB" sz="1000">
                    <a:solidFill>
                      <a:schemeClr val="bg1"/>
                    </a:solidFill>
                    <a:latin typeface="Corbel" pitchFamily="34" charset="0"/>
                  </a:rPr>
                  <a:t> State MH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847127" y="3490181"/>
                <a:ext cx="823316" cy="41499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>
                  <a:buClr>
                    <a:srgbClr val="A6CE39"/>
                  </a:buClr>
                </a:pPr>
                <a:r>
                  <a:rPr lang="en-GB" sz="1000" dirty="0">
                    <a:solidFill>
                      <a:schemeClr val="tx1"/>
                    </a:solidFill>
                    <a:latin typeface="Corbel" pitchFamily="34" charset="0"/>
                  </a:rPr>
                  <a:t>IMSS</a:t>
                </a:r>
              </a:p>
              <a:p>
                <a:pPr algn="ctr">
                  <a:buClr>
                    <a:srgbClr val="A6CE39"/>
                  </a:buClr>
                </a:pPr>
                <a:r>
                  <a:rPr lang="en-GB" sz="700" dirty="0">
                    <a:solidFill>
                      <a:schemeClr val="tx1"/>
                    </a:solidFill>
                    <a:latin typeface="Corbel" pitchFamily="34" charset="0"/>
                  </a:rPr>
                  <a:t>“</a:t>
                </a:r>
                <a:r>
                  <a:rPr lang="en-GB" sz="700" dirty="0" err="1">
                    <a:solidFill>
                      <a:schemeClr val="tx1"/>
                    </a:solidFill>
                    <a:latin typeface="Corbel" pitchFamily="34" charset="0"/>
                  </a:rPr>
                  <a:t>Bienestar</a:t>
                </a:r>
                <a:r>
                  <a:rPr lang="en-GB" sz="700" dirty="0">
                    <a:solidFill>
                      <a:schemeClr val="tx1"/>
                    </a:solidFill>
                    <a:latin typeface="Corbel" pitchFamily="34" charset="0"/>
                  </a:rPr>
                  <a:t>”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847126" y="3900882"/>
                <a:ext cx="823316" cy="37899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>
                  <a:buClr>
                    <a:srgbClr val="A6CE39"/>
                  </a:buClr>
                </a:pPr>
                <a:r>
                  <a:rPr lang="en-GB" sz="800" b="1">
                    <a:solidFill>
                      <a:schemeClr val="tx1"/>
                    </a:solidFill>
                    <a:latin typeface="Corbel" pitchFamily="34" charset="0"/>
                  </a:rPr>
                  <a:t>Hospitals, clinics, HCW</a:t>
                </a:r>
                <a:endParaRPr lang="en-GB" sz="500" b="1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852800" y="3885501"/>
                <a:ext cx="823316" cy="39437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>
                  <a:buClr>
                    <a:srgbClr val="A6CE39"/>
                  </a:buClr>
                </a:pPr>
                <a:r>
                  <a:rPr lang="en-GB" sz="800" b="1">
                    <a:solidFill>
                      <a:schemeClr val="tx1"/>
                    </a:solidFill>
                    <a:latin typeface="Corbel" pitchFamily="34" charset="0"/>
                  </a:rPr>
                  <a:t>Hospitals, clinics, HCW</a:t>
                </a:r>
                <a:endParaRPr lang="en-GB" sz="500" b="1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661255" y="3803009"/>
                <a:ext cx="1604270" cy="54248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>
                  <a:buClr>
                    <a:srgbClr val="A6CE39"/>
                  </a:buClr>
                </a:pPr>
                <a:r>
                  <a:rPr lang="en-GB" sz="800" b="1">
                    <a:solidFill>
                      <a:schemeClr val="tx1"/>
                    </a:solidFill>
                    <a:latin typeface="Corbel" pitchFamily="34" charset="0"/>
                  </a:rPr>
                  <a:t>Hospitals, clinics, HCW</a:t>
                </a:r>
                <a:endParaRPr lang="en-GB" sz="500" b="1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922205" y="3867325"/>
                <a:ext cx="1312214" cy="432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>
                  <a:buClr>
                    <a:srgbClr val="A6CE39"/>
                  </a:buClr>
                </a:pPr>
                <a:r>
                  <a:rPr lang="en-GB" sz="800" b="1">
                    <a:solidFill>
                      <a:schemeClr val="tx1"/>
                    </a:solidFill>
                    <a:latin typeface="Corbel" pitchFamily="34" charset="0"/>
                  </a:rPr>
                  <a:t>Private Hospitals and clinics</a:t>
                </a:r>
                <a:endParaRPr lang="en-GB" sz="500" b="1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448020" y="4755600"/>
                <a:ext cx="647518" cy="4387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>
                  <a:buClr>
                    <a:srgbClr val="A6CE39"/>
                  </a:buClr>
                </a:pPr>
                <a:r>
                  <a:rPr lang="en-GB" sz="700">
                    <a:solidFill>
                      <a:schemeClr val="tx1"/>
                    </a:solidFill>
                    <a:latin typeface="Corbel" pitchFamily="34" charset="0"/>
                  </a:rPr>
                  <a:t>Workers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137316" y="4755368"/>
                <a:ext cx="647518" cy="4387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>
                  <a:buClr>
                    <a:srgbClr val="A6CE39"/>
                  </a:buClr>
                </a:pPr>
                <a:r>
                  <a:rPr lang="en-GB" sz="700">
                    <a:solidFill>
                      <a:schemeClr val="tx1"/>
                    </a:solidFill>
                    <a:latin typeface="Corbel" pitchFamily="34" charset="0"/>
                  </a:rPr>
                  <a:t>Worker’s family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826612" y="4756766"/>
                <a:ext cx="647518" cy="4387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>
                  <a:buClr>
                    <a:srgbClr val="A6CE39"/>
                  </a:buClr>
                </a:pPr>
                <a:r>
                  <a:rPr lang="en-GB" sz="700">
                    <a:solidFill>
                      <a:schemeClr val="tx1"/>
                    </a:solidFill>
                    <a:latin typeface="Corbel" pitchFamily="34" charset="0"/>
                  </a:rPr>
                  <a:t>Retiree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254552" y="4502324"/>
                <a:ext cx="689821" cy="61495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>
                  <a:buClr>
                    <a:srgbClr val="A6CE39"/>
                  </a:buClr>
                </a:pPr>
                <a:r>
                  <a:rPr lang="en-GB" sz="700">
                    <a:solidFill>
                      <a:schemeClr val="tx1"/>
                    </a:solidFill>
                    <a:latin typeface="Corbel" pitchFamily="34" charset="0"/>
                  </a:rPr>
                  <a:t>People who can afford  private insurance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031308" y="4748340"/>
                <a:ext cx="1639133" cy="45485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>
                  <a:buClr>
                    <a:srgbClr val="A6CE39"/>
                  </a:buClr>
                </a:pPr>
                <a:r>
                  <a:rPr lang="en-GB" sz="700">
                    <a:solidFill>
                      <a:schemeClr val="tx1"/>
                    </a:solidFill>
                    <a:latin typeface="Corbel" pitchFamily="34" charset="0"/>
                  </a:rPr>
                  <a:t>Self-employed and unemployed</a:t>
                </a:r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1409355" y="1638047"/>
              <a:ext cx="969818" cy="32521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>
                <a:buClr>
                  <a:srgbClr val="A6CE39"/>
                </a:buClr>
              </a:pPr>
              <a:r>
                <a:rPr lang="en-GB" sz="1400" b="1">
                  <a:solidFill>
                    <a:schemeClr val="tx1"/>
                  </a:solidFill>
                  <a:latin typeface="Corbel" pitchFamily="34" charset="0"/>
                </a:rPr>
                <a:t>Sector</a:t>
              </a:r>
              <a:endParaRPr lang="en-GB" sz="1400" b="1" err="1">
                <a:solidFill>
                  <a:schemeClr val="tx1"/>
                </a:solidFill>
                <a:latin typeface="Corbel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409355" y="2215318"/>
              <a:ext cx="969818" cy="32521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>
                <a:buClr>
                  <a:srgbClr val="A6CE39"/>
                </a:buClr>
              </a:pPr>
              <a:r>
                <a:rPr lang="en-GB" sz="1400" b="1">
                  <a:solidFill>
                    <a:schemeClr val="tx1"/>
                  </a:solidFill>
                  <a:latin typeface="Corbel" pitchFamily="34" charset="0"/>
                </a:rPr>
                <a:t>Funds</a:t>
              </a:r>
              <a:endParaRPr lang="en-GB" sz="1400" b="1" err="1">
                <a:solidFill>
                  <a:schemeClr val="tx1"/>
                </a:solidFill>
                <a:latin typeface="Corbel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409356" y="3540735"/>
              <a:ext cx="1174283" cy="32521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>
                <a:buClr>
                  <a:srgbClr val="A6CE39"/>
                </a:buClr>
              </a:pPr>
              <a:r>
                <a:rPr lang="en-GB" sz="1400" b="1">
                  <a:solidFill>
                    <a:schemeClr val="tx1"/>
                  </a:solidFill>
                  <a:latin typeface="Corbel" pitchFamily="34" charset="0"/>
                </a:rPr>
                <a:t>Buyers</a:t>
              </a:r>
              <a:endParaRPr lang="en-GB" sz="1400" b="1" err="1">
                <a:solidFill>
                  <a:schemeClr val="tx1"/>
                </a:solidFill>
                <a:latin typeface="Corbe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409356" y="4071824"/>
              <a:ext cx="1196864" cy="32521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>
                <a:buClr>
                  <a:srgbClr val="A6CE39"/>
                </a:buClr>
              </a:pPr>
              <a:r>
                <a:rPr lang="en-GB" sz="1400" b="1">
                  <a:solidFill>
                    <a:schemeClr val="tx1"/>
                  </a:solidFill>
                  <a:latin typeface="Corbel" pitchFamily="34" charset="0"/>
                </a:rPr>
                <a:t>Providers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409355" y="4974496"/>
              <a:ext cx="969818" cy="32521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>
                <a:buClr>
                  <a:srgbClr val="A6CE39"/>
                </a:buClr>
              </a:pPr>
              <a:r>
                <a:rPr lang="en-GB" sz="1400" b="1">
                  <a:solidFill>
                    <a:schemeClr val="tx1"/>
                  </a:solidFill>
                  <a:latin typeface="Corbel" pitchFamily="34" charset="0"/>
                </a:rPr>
                <a:t>Users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590106" y="1775300"/>
              <a:ext cx="2119175" cy="39950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>
                <a:buClr>
                  <a:srgbClr val="A6CE39"/>
                </a:buClr>
              </a:pPr>
              <a:r>
                <a:rPr lang="en-GB" sz="1100">
                  <a:solidFill>
                    <a:schemeClr val="tx1"/>
                  </a:solidFill>
                  <a:latin typeface="Corbel" pitchFamily="34" charset="0"/>
                </a:rPr>
                <a:t>            Ministry of Health</a:t>
              </a:r>
            </a:p>
            <a:p>
              <a:pPr algn="ctr">
                <a:buClr>
                  <a:srgbClr val="A6CE39"/>
                </a:buClr>
              </a:pPr>
              <a:r>
                <a:rPr lang="en-GB" sz="1100">
                  <a:solidFill>
                    <a:schemeClr val="tx1"/>
                  </a:solidFill>
                  <a:latin typeface="Corbel" pitchFamily="34" charset="0"/>
                </a:rPr>
                <a:t>         (Federal/States)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492956" y="1775301"/>
              <a:ext cx="2119175" cy="39950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>
                <a:buClr>
                  <a:srgbClr val="A6CE39"/>
                </a:buClr>
              </a:pPr>
              <a:r>
                <a:rPr lang="en-GB" sz="1100">
                  <a:solidFill>
                    <a:schemeClr val="tx1"/>
                  </a:solidFill>
                  <a:latin typeface="Corbel" pitchFamily="34" charset="0"/>
                </a:rPr>
                <a:t>            Social Security 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672898" y="1533295"/>
              <a:ext cx="113518" cy="69622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>
                <a:buClr>
                  <a:srgbClr val="A6CE39"/>
                </a:buClr>
              </a:pPr>
              <a:endParaRPr lang="en-GB" sz="1400" err="1">
                <a:solidFill>
                  <a:schemeClr val="tx1"/>
                </a:solidFill>
                <a:latin typeface="Corbe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237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Gráfico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0793373"/>
              </p:ext>
            </p:extLst>
          </p:nvPr>
        </p:nvGraphicFramePr>
        <p:xfrm>
          <a:off x="871169" y="601055"/>
          <a:ext cx="10453579" cy="3697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tángulo 21"/>
          <p:cNvSpPr/>
          <p:nvPr/>
        </p:nvSpPr>
        <p:spPr>
          <a:xfrm>
            <a:off x="4754734" y="4058704"/>
            <a:ext cx="1051567" cy="1353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73%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4047812" y="4059446"/>
            <a:ext cx="581543" cy="1284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26%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3590407" y="4056194"/>
            <a:ext cx="385962" cy="942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&lt;1%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10002291" y="4005193"/>
            <a:ext cx="1206605" cy="1143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64%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9370666" y="4005195"/>
            <a:ext cx="547253" cy="1143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36%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38" y="571567"/>
            <a:ext cx="11245174" cy="455589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 </a:t>
            </a:r>
            <a:r>
              <a:rPr lang="en-US" sz="3600" b="1" dirty="0">
                <a:solidFill>
                  <a:srgbClr val="A42145"/>
                </a:solidFill>
              </a:rPr>
              <a:t>HIV Continuum of Care estimates: Mexico 2018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552060" y="4633851"/>
            <a:ext cx="4462655" cy="210826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anose="00000900000000000000" pitchFamily="2" charset="0"/>
              </a:rPr>
              <a:t>Diagnosis</a:t>
            </a:r>
          </a:p>
          <a:p>
            <a:pPr algn="ctr"/>
            <a:endParaRPr lang="en-US" sz="700" u="sng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anose="000007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Simplification of diagnosis algorithms.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Publication of HIV Screening Guideline.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Projection of needs for diagnosis test.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Purchase of central government of HIV diagnosis test (MH).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Coordination between CENSIDA and DGE to update epidemiological surveillance manuals (diagnosis algorithms), and update the registry.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HIV Detection Bulletin: monitoring of the detection (MH).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978355" y="4606256"/>
            <a:ext cx="553998" cy="1985812"/>
          </a:xfrm>
          <a:prstGeom prst="rect">
            <a:avLst/>
          </a:prstGeom>
        </p:spPr>
        <p:txBody>
          <a:bodyPr vert="vert270"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AU" sz="2400" b="1" dirty="0">
                <a:ln/>
                <a:solidFill>
                  <a:srgbClr val="C00000"/>
                </a:solidFill>
                <a:latin typeface="Montserrat ExtraBold" panose="00000900000000000000" pitchFamily="2" charset="0"/>
              </a:rPr>
              <a:t>Advances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6193334" y="4622866"/>
            <a:ext cx="2835968" cy="210589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anose="00000900000000000000" pitchFamily="2" charset="0"/>
              </a:rPr>
              <a:t>Treatment</a:t>
            </a:r>
          </a:p>
          <a:p>
            <a:pPr algn="ctr"/>
            <a:endParaRPr lang="en-US" sz="700" u="sng" dirty="0">
              <a:solidFill>
                <a:schemeClr val="tx1">
                  <a:lumMod val="75000"/>
                  <a:lumOff val="25000"/>
                </a:schemeClr>
              </a:solidFill>
              <a:latin typeface="Montserrat ExtraBold" panose="000009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Consolidated purchase of ARV medicines.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Needs estimation and centralized purchase of ARV for MH (62% of people in ART).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SALVAR system (operating more than 10 years ago).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Face-to-face and distance training (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Edusida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).</a:t>
            </a:r>
            <a:endParaRPr lang="en-US" sz="12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9203587" y="4606257"/>
            <a:ext cx="2850817" cy="227754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anose="00000900000000000000" pitchFamily="2" charset="0"/>
              </a:rPr>
              <a:t>Viral Suppression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Needs estimation and centralized purchase of monitoring tests (viral load and CD4).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Criteria for application of monitoring tests (saving).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Resistant committee (CORESAR).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Bulletin Attention of people living with HIV and Sector information monitoring.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0" y="6642208"/>
            <a:ext cx="2626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SS/</a:t>
            </a:r>
            <a:r>
              <a:rPr lang="en-US" sz="1200" i="1" dirty="0" err="1"/>
              <a:t>Censida</a:t>
            </a:r>
            <a:r>
              <a:rPr lang="en-US" sz="1200" i="1" dirty="0"/>
              <a:t>.</a:t>
            </a:r>
          </a:p>
        </p:txBody>
      </p:sp>
      <p:sp>
        <p:nvSpPr>
          <p:cNvPr id="26" name="Flecha derecha 25"/>
          <p:cNvSpPr/>
          <p:nvPr/>
        </p:nvSpPr>
        <p:spPr>
          <a:xfrm>
            <a:off x="2809946" y="4156779"/>
            <a:ext cx="585290" cy="319243"/>
          </a:xfrm>
          <a:prstGeom prst="rightArrow">
            <a:avLst/>
          </a:prstGeom>
          <a:solidFill>
            <a:srgbClr val="A4214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42145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7696744" y="3985910"/>
            <a:ext cx="7101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62%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3583860" y="4194044"/>
            <a:ext cx="2300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Private     Social         Ministry of Health</a:t>
            </a:r>
          </a:p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Security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7772478" y="4008066"/>
            <a:ext cx="863975" cy="1114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58%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6965620" y="4010704"/>
            <a:ext cx="678927" cy="1176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41%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6468133" y="4007452"/>
            <a:ext cx="360076" cy="1120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&lt;1%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6336267" y="4173115"/>
            <a:ext cx="2617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Private         Social         Ministry of Health</a:t>
            </a:r>
          </a:p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Security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9203587" y="4150408"/>
            <a:ext cx="2300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Social Security     Ministry of Health</a:t>
            </a:r>
          </a:p>
          <a:p>
            <a:r>
              <a:rPr lang="en-US" sz="1000" b="1" dirty="0"/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7447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F674A8-0903-D048-8A46-501BCFA01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4" y="1548042"/>
            <a:ext cx="5915247" cy="30375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39D6EB-6AEF-CE49-B301-7FFAF5892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06" y="1548042"/>
            <a:ext cx="5344402" cy="3026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1D7720E-19B4-A84E-8CCE-A2FBBC9A9976}"/>
              </a:ext>
            </a:extLst>
          </p:cNvPr>
          <p:cNvSpPr txBox="1">
            <a:spLocks/>
          </p:cNvSpPr>
          <p:nvPr/>
        </p:nvSpPr>
        <p:spPr>
          <a:xfrm>
            <a:off x="496734" y="143482"/>
            <a:ext cx="11245174" cy="4555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 </a:t>
            </a:r>
            <a:r>
              <a:rPr lang="en-US" sz="3600" b="1" dirty="0">
                <a:solidFill>
                  <a:srgbClr val="A42145"/>
                </a:solidFill>
                <a:latin typeface="Montserrat" pitchFamily="2" charset="77"/>
              </a:rPr>
              <a:t>There is regional variation that we need to understand and address</a:t>
            </a:r>
          </a:p>
        </p:txBody>
      </p:sp>
      <p:sp>
        <p:nvSpPr>
          <p:cNvPr id="11" name="CuadroTexto 24">
            <a:extLst>
              <a:ext uri="{FF2B5EF4-FFF2-40B4-BE49-F238E27FC236}">
                <a16:creationId xmlns:a16="http://schemas.microsoft.com/office/drawing/2014/main" id="{295C22D6-CE5E-AB4C-8E97-396A27FC37A5}"/>
              </a:ext>
            </a:extLst>
          </p:cNvPr>
          <p:cNvSpPr txBox="1"/>
          <p:nvPr/>
        </p:nvSpPr>
        <p:spPr>
          <a:xfrm>
            <a:off x="0" y="6642208"/>
            <a:ext cx="2626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SS/</a:t>
            </a:r>
            <a:r>
              <a:rPr lang="en-US" sz="1200" i="1" dirty="0" err="1"/>
              <a:t>Censida</a:t>
            </a:r>
            <a:r>
              <a:rPr lang="en-US" sz="1200" i="1" dirty="0"/>
              <a:t>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26E3660-C202-2C4E-BB87-3EA890DAF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694379"/>
              </p:ext>
            </p:extLst>
          </p:nvPr>
        </p:nvGraphicFramePr>
        <p:xfrm>
          <a:off x="1032870" y="5962723"/>
          <a:ext cx="8343900" cy="426720"/>
        </p:xfrm>
        <a:graphic>
          <a:graphicData uri="http://schemas.openxmlformats.org/drawingml/2006/table">
            <a:tbl>
              <a:tblPr/>
              <a:tblGrid>
                <a:gridCol w="2781300">
                  <a:extLst>
                    <a:ext uri="{9D8B030D-6E8A-4147-A177-3AD203B41FA5}">
                      <a16:colId xmlns:a16="http://schemas.microsoft.com/office/drawing/2014/main" val="3263696449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1259519297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1022349357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Mexico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11 000 [7900 - 14 000]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11 000 [7600 - 14 000]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04700"/>
                  </a:ext>
                </a:extLst>
              </a:tr>
            </a:tbl>
          </a:graphicData>
        </a:graphic>
      </p:graphicFrame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95672F-EED2-0546-BA5A-6273DA2CC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566" y="4768923"/>
            <a:ext cx="54737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D8E386-C4AE-AF4E-953B-35ADCB45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414" y="-107022"/>
            <a:ext cx="10515600" cy="1325563"/>
          </a:xfrm>
        </p:spPr>
        <p:txBody>
          <a:bodyPr/>
          <a:lstStyle/>
          <a:p>
            <a:r>
              <a:rPr lang="en-US" sz="4000" b="1" dirty="0">
                <a:solidFill>
                  <a:srgbClr val="A42145"/>
                </a:solidFill>
                <a:latin typeface="Montserrat SemiBold" panose="00000700000000000000" pitchFamily="2" charset="0"/>
                <a:ea typeface="+mn-ea"/>
                <a:cs typeface="+mn-cs"/>
              </a:rPr>
              <a:t>Strengthening treatment options: New paradigm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30A29D-B11C-C444-B78B-D428A2184044}"/>
              </a:ext>
            </a:extLst>
          </p:cNvPr>
          <p:cNvSpPr/>
          <p:nvPr/>
        </p:nvSpPr>
        <p:spPr>
          <a:xfrm>
            <a:off x="1347341" y="1133913"/>
            <a:ext cx="2768592" cy="865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need of new treatment options was identified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A220093-B1DD-9F4A-A0D2-E15A243DBAD8}"/>
              </a:ext>
            </a:extLst>
          </p:cNvPr>
          <p:cNvGrpSpPr/>
          <p:nvPr/>
        </p:nvGrpSpPr>
        <p:grpSpPr>
          <a:xfrm>
            <a:off x="1453176" y="2112492"/>
            <a:ext cx="2662757" cy="3176996"/>
            <a:chOff x="2661299" y="1835071"/>
            <a:chExt cx="2662757" cy="31769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C6D91A-3439-6A46-92C8-BFD4A070FBC1}"/>
                </a:ext>
              </a:extLst>
            </p:cNvPr>
            <p:cNvSpPr/>
            <p:nvPr/>
          </p:nvSpPr>
          <p:spPr>
            <a:xfrm rot="16200000">
              <a:off x="1504472" y="2993849"/>
              <a:ext cx="3175045" cy="86139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Collaboration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Public Health Sector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34B3E4-E5F5-274C-8FC2-151580370705}"/>
                </a:ext>
              </a:extLst>
            </p:cNvPr>
            <p:cNvSpPr/>
            <p:nvPr/>
          </p:nvSpPr>
          <p:spPr>
            <a:xfrm>
              <a:off x="3578084" y="2492684"/>
              <a:ext cx="1745972" cy="58309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Researchers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0D54365-23CB-534C-82CD-8F208D3FE5D8}"/>
                </a:ext>
              </a:extLst>
            </p:cNvPr>
            <p:cNvSpPr/>
            <p:nvPr/>
          </p:nvSpPr>
          <p:spPr>
            <a:xfrm>
              <a:off x="3578084" y="3132999"/>
              <a:ext cx="1745972" cy="58309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Clinical leads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D9407D-48A7-AF46-A08D-F32B450238CD}"/>
                </a:ext>
              </a:extLst>
            </p:cNvPr>
            <p:cNvSpPr/>
            <p:nvPr/>
          </p:nvSpPr>
          <p:spPr>
            <a:xfrm>
              <a:off x="3578084" y="3780010"/>
              <a:ext cx="1745972" cy="58309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Activists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7F36AAE-27AC-984F-9080-F807A9B38CBC}"/>
                </a:ext>
              </a:extLst>
            </p:cNvPr>
            <p:cNvSpPr/>
            <p:nvPr/>
          </p:nvSpPr>
          <p:spPr>
            <a:xfrm>
              <a:off x="3578084" y="4427021"/>
              <a:ext cx="1745972" cy="58309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Ministry of Finance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548A7F4-CF32-FB40-82A1-75F4B2615955}"/>
                </a:ext>
              </a:extLst>
            </p:cNvPr>
            <p:cNvSpPr/>
            <p:nvPr/>
          </p:nvSpPr>
          <p:spPr>
            <a:xfrm>
              <a:off x="3578084" y="1835071"/>
              <a:ext cx="1745972" cy="58309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Ministry of Health</a:t>
              </a:r>
            </a:p>
          </p:txBody>
        </p:sp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1214E63D-9D01-3345-9782-2A2AA2DA02C8}"/>
              </a:ext>
            </a:extLst>
          </p:cNvPr>
          <p:cNvSpPr/>
          <p:nvPr/>
        </p:nvSpPr>
        <p:spPr>
          <a:xfrm>
            <a:off x="216606" y="3021860"/>
            <a:ext cx="1106991" cy="1297928"/>
          </a:xfrm>
          <a:prstGeom prst="rightArrow">
            <a:avLst/>
          </a:prstGeom>
          <a:solidFill>
            <a:srgbClr val="6E15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E4C190-2754-1944-B094-8398EEC2C461}"/>
              </a:ext>
            </a:extLst>
          </p:cNvPr>
          <p:cNvSpPr/>
          <p:nvPr/>
        </p:nvSpPr>
        <p:spPr>
          <a:xfrm>
            <a:off x="8692647" y="1723330"/>
            <a:ext cx="3024000" cy="126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Access to same ARV treatment options for patients across public health sector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F7FCBDC-D6F6-074B-BFDA-8A32BC633BCC}"/>
              </a:ext>
            </a:extLst>
          </p:cNvPr>
          <p:cNvSpPr/>
          <p:nvPr/>
        </p:nvSpPr>
        <p:spPr>
          <a:xfrm>
            <a:off x="8692648" y="3049678"/>
            <a:ext cx="3024000" cy="126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Drive down procurement costs, improve terms and decrease product prices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D8F60BA-4173-AD48-9009-39306B2F875C}"/>
              </a:ext>
            </a:extLst>
          </p:cNvPr>
          <p:cNvGrpSpPr/>
          <p:nvPr/>
        </p:nvGrpSpPr>
        <p:grpSpPr>
          <a:xfrm>
            <a:off x="5391317" y="2055051"/>
            <a:ext cx="2680408" cy="3321965"/>
            <a:chOff x="5391317" y="2544568"/>
            <a:chExt cx="2680408" cy="33219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AA3DE-EAE9-AF49-89F0-A3DCBDE5E7AB}"/>
                </a:ext>
              </a:extLst>
            </p:cNvPr>
            <p:cNvSpPr/>
            <p:nvPr/>
          </p:nvSpPr>
          <p:spPr>
            <a:xfrm>
              <a:off x="6348942" y="4732819"/>
              <a:ext cx="1722783" cy="109365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Altering purchasing patterns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6AAFA4-B193-2246-80FE-6D921CC02A72}"/>
                </a:ext>
              </a:extLst>
            </p:cNvPr>
            <p:cNvSpPr/>
            <p:nvPr/>
          </p:nvSpPr>
          <p:spPr>
            <a:xfrm>
              <a:off x="6348942" y="2619809"/>
              <a:ext cx="1722783" cy="99064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Product Patent 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FDEB0402-17B2-F04D-9F84-56E682FCC1C0}"/>
                </a:ext>
              </a:extLst>
            </p:cNvPr>
            <p:cNvSpPr/>
            <p:nvPr/>
          </p:nvSpPr>
          <p:spPr>
            <a:xfrm>
              <a:off x="5391317" y="2544568"/>
              <a:ext cx="887897" cy="332196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dirty="0"/>
                <a:t>Procurement saving proposal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E85E58E-C6A9-F44E-95F6-B9EF7F25FEFA}"/>
                </a:ext>
              </a:extLst>
            </p:cNvPr>
            <p:cNvSpPr/>
            <p:nvPr/>
          </p:nvSpPr>
          <p:spPr>
            <a:xfrm>
              <a:off x="6341010" y="3665019"/>
              <a:ext cx="1722783" cy="99064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Consolidating procurement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4939F8F-F924-DC49-9222-E2B1A4B92804}"/>
              </a:ext>
            </a:extLst>
          </p:cNvPr>
          <p:cNvSpPr/>
          <p:nvPr/>
        </p:nvSpPr>
        <p:spPr>
          <a:xfrm>
            <a:off x="8692646" y="4376489"/>
            <a:ext cx="3024000" cy="126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Being able to buy new treatment options </a:t>
            </a:r>
          </a:p>
          <a:p>
            <a:pPr algn="ctr"/>
            <a:r>
              <a:rPr lang="en-US" dirty="0"/>
              <a:t>(e.g. </a:t>
            </a:r>
            <a:r>
              <a:rPr lang="en-US" dirty="0" err="1"/>
              <a:t>Biktarvy</a:t>
            </a:r>
            <a:r>
              <a:rPr lang="en-US" dirty="0"/>
              <a:t>®)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A2FDEAD5-FBA3-D740-B64C-B58249711542}"/>
              </a:ext>
            </a:extLst>
          </p:cNvPr>
          <p:cNvSpPr/>
          <p:nvPr/>
        </p:nvSpPr>
        <p:spPr>
          <a:xfrm>
            <a:off x="4221766" y="3017298"/>
            <a:ext cx="1106991" cy="1297928"/>
          </a:xfrm>
          <a:prstGeom prst="rightArrow">
            <a:avLst/>
          </a:prstGeom>
          <a:solidFill>
            <a:srgbClr val="6E15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803C3ADF-970A-544B-8817-83CE9B56D35D}"/>
              </a:ext>
            </a:extLst>
          </p:cNvPr>
          <p:cNvSpPr/>
          <p:nvPr/>
        </p:nvSpPr>
        <p:spPr>
          <a:xfrm>
            <a:off x="8142137" y="1972522"/>
            <a:ext cx="365760" cy="3487021"/>
          </a:xfrm>
          <a:prstGeom prst="rightBrace">
            <a:avLst/>
          </a:prstGeom>
          <a:ln w="38100">
            <a:solidFill>
              <a:srgbClr val="A42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2F0F4A-4BB6-4245-86C6-0BC6245D0447}"/>
              </a:ext>
            </a:extLst>
          </p:cNvPr>
          <p:cNvSpPr/>
          <p:nvPr/>
        </p:nvSpPr>
        <p:spPr>
          <a:xfrm>
            <a:off x="1453175" y="6400800"/>
            <a:ext cx="10263471" cy="351692"/>
          </a:xfrm>
          <a:prstGeom prst="rect">
            <a:avLst/>
          </a:prstGeom>
          <a:solidFill>
            <a:srgbClr val="A421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Three months</a:t>
            </a:r>
          </a:p>
        </p:txBody>
      </p:sp>
    </p:spTree>
    <p:extLst>
      <p:ext uri="{BB962C8B-B14F-4D97-AF65-F5344CB8AC3E}">
        <p14:creationId xmlns:p14="http://schemas.microsoft.com/office/powerpoint/2010/main" val="392065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D8E386-C4AE-AF4E-953B-35ADCB45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414" y="-107022"/>
            <a:ext cx="10515600" cy="1325563"/>
          </a:xfrm>
        </p:spPr>
        <p:txBody>
          <a:bodyPr/>
          <a:lstStyle/>
          <a:p>
            <a:r>
              <a:rPr lang="en-US" sz="4000" b="1" dirty="0">
                <a:solidFill>
                  <a:srgbClr val="A42145"/>
                </a:solidFill>
                <a:latin typeface="Montserrat SemiBold" panose="00000700000000000000" pitchFamily="2" charset="0"/>
                <a:ea typeface="+mn-ea"/>
                <a:cs typeface="+mn-cs"/>
              </a:rPr>
              <a:t>Strengthening treatment options: New paradigm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30A29D-B11C-C444-B78B-D428A2184044}"/>
              </a:ext>
            </a:extLst>
          </p:cNvPr>
          <p:cNvSpPr/>
          <p:nvPr/>
        </p:nvSpPr>
        <p:spPr>
          <a:xfrm>
            <a:off x="1347341" y="1133913"/>
            <a:ext cx="2768592" cy="865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need of new treatment options was identified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A220093-B1DD-9F4A-A0D2-E15A243DBAD8}"/>
              </a:ext>
            </a:extLst>
          </p:cNvPr>
          <p:cNvGrpSpPr/>
          <p:nvPr/>
        </p:nvGrpSpPr>
        <p:grpSpPr>
          <a:xfrm>
            <a:off x="1413420" y="2165500"/>
            <a:ext cx="2662757" cy="3176996"/>
            <a:chOff x="2661299" y="1835071"/>
            <a:chExt cx="2662757" cy="31769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C6D91A-3439-6A46-92C8-BFD4A070FBC1}"/>
                </a:ext>
              </a:extLst>
            </p:cNvPr>
            <p:cNvSpPr/>
            <p:nvPr/>
          </p:nvSpPr>
          <p:spPr>
            <a:xfrm rot="16200000">
              <a:off x="1504472" y="2993849"/>
              <a:ext cx="3175045" cy="86139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Collaboration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Public Health Sector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34B3E4-E5F5-274C-8FC2-151580370705}"/>
                </a:ext>
              </a:extLst>
            </p:cNvPr>
            <p:cNvSpPr/>
            <p:nvPr/>
          </p:nvSpPr>
          <p:spPr>
            <a:xfrm>
              <a:off x="3578084" y="2492684"/>
              <a:ext cx="1745972" cy="58309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Researchers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0D54365-23CB-534C-82CD-8F208D3FE5D8}"/>
                </a:ext>
              </a:extLst>
            </p:cNvPr>
            <p:cNvSpPr/>
            <p:nvPr/>
          </p:nvSpPr>
          <p:spPr>
            <a:xfrm>
              <a:off x="3578084" y="3132999"/>
              <a:ext cx="1745972" cy="58309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Clinical leads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D9407D-48A7-AF46-A08D-F32B450238CD}"/>
                </a:ext>
              </a:extLst>
            </p:cNvPr>
            <p:cNvSpPr/>
            <p:nvPr/>
          </p:nvSpPr>
          <p:spPr>
            <a:xfrm>
              <a:off x="3578084" y="3780010"/>
              <a:ext cx="1745972" cy="58309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Activists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7F36AAE-27AC-984F-9080-F807A9B38CBC}"/>
                </a:ext>
              </a:extLst>
            </p:cNvPr>
            <p:cNvSpPr/>
            <p:nvPr/>
          </p:nvSpPr>
          <p:spPr>
            <a:xfrm>
              <a:off x="3578084" y="4427021"/>
              <a:ext cx="1745972" cy="58309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Ministry of Finance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548A7F4-CF32-FB40-82A1-75F4B2615955}"/>
                </a:ext>
              </a:extLst>
            </p:cNvPr>
            <p:cNvSpPr/>
            <p:nvPr/>
          </p:nvSpPr>
          <p:spPr>
            <a:xfrm>
              <a:off x="3578084" y="1835071"/>
              <a:ext cx="1745972" cy="58309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Ministry of Health</a:t>
              </a:r>
            </a:p>
          </p:txBody>
        </p:sp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1214E63D-9D01-3345-9782-2A2AA2DA02C8}"/>
              </a:ext>
            </a:extLst>
          </p:cNvPr>
          <p:cNvSpPr/>
          <p:nvPr/>
        </p:nvSpPr>
        <p:spPr>
          <a:xfrm>
            <a:off x="216606" y="3021860"/>
            <a:ext cx="1106991" cy="1297928"/>
          </a:xfrm>
          <a:prstGeom prst="rightArrow">
            <a:avLst/>
          </a:prstGeom>
          <a:solidFill>
            <a:srgbClr val="6E15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DEB0402-17B2-F04D-9F84-56E682FCC1C0}"/>
              </a:ext>
            </a:extLst>
          </p:cNvPr>
          <p:cNvSpPr/>
          <p:nvPr/>
        </p:nvSpPr>
        <p:spPr>
          <a:xfrm>
            <a:off x="5391317" y="2055051"/>
            <a:ext cx="887897" cy="33219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Procurement saving proposal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A2FDEAD5-FBA3-D740-B64C-B58249711542}"/>
              </a:ext>
            </a:extLst>
          </p:cNvPr>
          <p:cNvSpPr/>
          <p:nvPr/>
        </p:nvSpPr>
        <p:spPr>
          <a:xfrm>
            <a:off x="4221766" y="3017298"/>
            <a:ext cx="1106991" cy="1297928"/>
          </a:xfrm>
          <a:prstGeom prst="rightArrow">
            <a:avLst/>
          </a:prstGeom>
          <a:solidFill>
            <a:srgbClr val="6E15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2F0F4A-4BB6-4245-86C6-0BC6245D0447}"/>
              </a:ext>
            </a:extLst>
          </p:cNvPr>
          <p:cNvSpPr/>
          <p:nvPr/>
        </p:nvSpPr>
        <p:spPr>
          <a:xfrm>
            <a:off x="1453175" y="6400800"/>
            <a:ext cx="10263471" cy="351692"/>
          </a:xfrm>
          <a:prstGeom prst="rect">
            <a:avLst/>
          </a:prstGeom>
          <a:solidFill>
            <a:srgbClr val="A421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Three months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F993D2-AFEE-C143-BAA3-CF660014980C}"/>
              </a:ext>
            </a:extLst>
          </p:cNvPr>
          <p:cNvSpPr txBox="1"/>
          <p:nvPr/>
        </p:nvSpPr>
        <p:spPr>
          <a:xfrm>
            <a:off x="6683394" y="1795493"/>
            <a:ext cx="5292000" cy="648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dirty="0"/>
              <a:t>The clinical treatment guideline required an official update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E8CC8D-5D1E-8A42-8840-C7F67BD06AFE}"/>
              </a:ext>
            </a:extLst>
          </p:cNvPr>
          <p:cNvSpPr txBox="1"/>
          <p:nvPr/>
        </p:nvSpPr>
        <p:spPr>
          <a:xfrm>
            <a:off x="6683394" y="2643569"/>
            <a:ext cx="5292000" cy="648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A fast track drug registry approval was required (</a:t>
            </a:r>
            <a:r>
              <a:rPr lang="en-US" dirty="0" err="1"/>
              <a:t>Biktarvy</a:t>
            </a:r>
            <a:r>
              <a:rPr lang="en-US" dirty="0"/>
              <a:t>®)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0A7E1E-927B-B146-9950-401AC52AE718}"/>
              </a:ext>
            </a:extLst>
          </p:cNvPr>
          <p:cNvSpPr txBox="1"/>
          <p:nvPr/>
        </p:nvSpPr>
        <p:spPr>
          <a:xfrm>
            <a:off x="6683394" y="3507519"/>
            <a:ext cx="5292000" cy="648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31 ARV medicines –  Estimated reduction of 55% from the baseline costs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AE0D10-8665-644C-B782-FE29CEEC085C}"/>
              </a:ext>
            </a:extLst>
          </p:cNvPr>
          <p:cNvSpPr txBox="1"/>
          <p:nvPr/>
        </p:nvSpPr>
        <p:spPr>
          <a:xfrm>
            <a:off x="6683394" y="4355595"/>
            <a:ext cx="5292000" cy="648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b="1" dirty="0"/>
              <a:t>23 (72%)</a:t>
            </a:r>
            <a:r>
              <a:rPr lang="en-US" dirty="0"/>
              <a:t> regions with initial training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C445F4-9AA0-1D4F-8B22-7789706A1F84}"/>
              </a:ext>
            </a:extLst>
          </p:cNvPr>
          <p:cNvSpPr txBox="1"/>
          <p:nvPr/>
        </p:nvSpPr>
        <p:spPr>
          <a:xfrm>
            <a:off x="6683394" y="5203671"/>
            <a:ext cx="5292000" cy="648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ARV Distribution to regions for the next three months </a:t>
            </a:r>
          </a:p>
        </p:txBody>
      </p:sp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F49BED24-85EB-EF46-893E-A693A676345E}"/>
              </a:ext>
            </a:extLst>
          </p:cNvPr>
          <p:cNvSpPr txBox="1">
            <a:spLocks/>
          </p:cNvSpPr>
          <p:nvPr/>
        </p:nvSpPr>
        <p:spPr>
          <a:xfrm>
            <a:off x="6959600" y="1128344"/>
            <a:ext cx="5157788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Achievements so far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88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CD99A490-E98B-7847-A0EA-3E91102F97EA}"/>
              </a:ext>
            </a:extLst>
          </p:cNvPr>
          <p:cNvSpPr txBox="1"/>
          <p:nvPr/>
        </p:nvSpPr>
        <p:spPr>
          <a:xfrm>
            <a:off x="3450000" y="3220094"/>
            <a:ext cx="5292000" cy="648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Standardization of the ARV Distribution process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B82A44-6834-D144-BF4C-0C04DA4F5F02}"/>
              </a:ext>
            </a:extLst>
          </p:cNvPr>
          <p:cNvSpPr txBox="1"/>
          <p:nvPr/>
        </p:nvSpPr>
        <p:spPr>
          <a:xfrm>
            <a:off x="3450000" y="4068170"/>
            <a:ext cx="5292000" cy="648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Training, dissemination of information, continue engagement with communities, advocates</a:t>
            </a:r>
          </a:p>
        </p:txBody>
      </p:sp>
      <p:sp>
        <p:nvSpPr>
          <p:cNvPr id="32" name="Title 2">
            <a:extLst>
              <a:ext uri="{FF2B5EF4-FFF2-40B4-BE49-F238E27FC236}">
                <a16:creationId xmlns:a16="http://schemas.microsoft.com/office/drawing/2014/main" id="{CED7BF24-C9BA-174A-B370-078F8F0B78AD}"/>
              </a:ext>
            </a:extLst>
          </p:cNvPr>
          <p:cNvSpPr txBox="1">
            <a:spLocks/>
          </p:cNvSpPr>
          <p:nvPr/>
        </p:nvSpPr>
        <p:spPr>
          <a:xfrm>
            <a:off x="1021414" y="12795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A42145"/>
                </a:solidFill>
                <a:latin typeface="Montserrat SemiBold" panose="00000700000000000000" pitchFamily="2" charset="0"/>
                <a:ea typeface="+mn-ea"/>
                <a:cs typeface="+mn-cs"/>
              </a:rPr>
              <a:t>Challenges faced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0B8CB3-AEA1-5041-97CE-6A5D0EA5026D}"/>
              </a:ext>
            </a:extLst>
          </p:cNvPr>
          <p:cNvSpPr txBox="1"/>
          <p:nvPr/>
        </p:nvSpPr>
        <p:spPr>
          <a:xfrm>
            <a:off x="3450000" y="4916246"/>
            <a:ext cx="5292000" cy="7586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Person centered registry – to follow up the outcomes that matter to people living with HIV/AIDS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695B78-C326-DA45-B366-C7BFE160BFB8}"/>
              </a:ext>
            </a:extLst>
          </p:cNvPr>
          <p:cNvSpPr txBox="1"/>
          <p:nvPr/>
        </p:nvSpPr>
        <p:spPr>
          <a:xfrm>
            <a:off x="2735791" y="1433899"/>
            <a:ext cx="6720418" cy="1200329"/>
          </a:xfrm>
          <a:prstGeom prst="rect">
            <a:avLst/>
          </a:prstGeom>
          <a:solidFill>
            <a:srgbClr val="A421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PREVENTION, DETECTION, EARLY TREATMENT</a:t>
            </a:r>
          </a:p>
        </p:txBody>
      </p:sp>
    </p:spTree>
    <p:extLst>
      <p:ext uri="{BB962C8B-B14F-4D97-AF65-F5344CB8AC3E}">
        <p14:creationId xmlns:p14="http://schemas.microsoft.com/office/powerpoint/2010/main" val="314677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9" y="724782"/>
            <a:ext cx="8778598" cy="5329862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9ED4AB15-BE6F-DB47-ACBD-75FC4B6EADBD}"/>
              </a:ext>
            </a:extLst>
          </p:cNvPr>
          <p:cNvSpPr txBox="1">
            <a:spLocks/>
          </p:cNvSpPr>
          <p:nvPr/>
        </p:nvSpPr>
        <p:spPr>
          <a:xfrm>
            <a:off x="1570105" y="221226"/>
            <a:ext cx="917067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A42145"/>
                </a:solidFill>
                <a:latin typeface="Montserrat SemiBold" panose="00000700000000000000" pitchFamily="2" charset="0"/>
                <a:ea typeface="+mn-ea"/>
                <a:cs typeface="+mn-cs"/>
              </a:rPr>
              <a:t>Many thanks!  </a:t>
            </a:r>
            <a:r>
              <a:rPr lang="en-US" sz="4000" b="1" dirty="0" err="1">
                <a:solidFill>
                  <a:srgbClr val="A42145"/>
                </a:solidFill>
                <a:latin typeface="Montserrat SemiBold" panose="00000700000000000000" pitchFamily="2" charset="0"/>
                <a:ea typeface="+mn-ea"/>
                <a:cs typeface="+mn-cs"/>
              </a:rPr>
              <a:t>Muchas</a:t>
            </a:r>
            <a:r>
              <a:rPr lang="en-US" sz="4000" b="1" dirty="0">
                <a:solidFill>
                  <a:srgbClr val="A42145"/>
                </a:solidFill>
                <a:latin typeface="Montserrat SemiBold" panose="00000700000000000000" pitchFamily="2" charset="0"/>
                <a:ea typeface="+mn-ea"/>
                <a:cs typeface="+mn-cs"/>
              </a:rPr>
              <a:t> Gracias!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E4406E-7316-A949-999C-0549CA6EC056}"/>
              </a:ext>
            </a:extLst>
          </p:cNvPr>
          <p:cNvSpPr txBox="1"/>
          <p:nvPr/>
        </p:nvSpPr>
        <p:spPr>
          <a:xfrm>
            <a:off x="114300" y="6535379"/>
            <a:ext cx="394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Alethse.Delatorre@salud.gob.mx</a:t>
            </a:r>
            <a:endParaRPr lang="en-US" sz="1400" dirty="0"/>
          </a:p>
        </p:txBody>
      </p:sp>
      <p:pic>
        <p:nvPicPr>
          <p:cNvPr id="6" name="9 Imagen">
            <a:extLst>
              <a:ext uri="{FF2B5EF4-FFF2-40B4-BE49-F238E27FC236}">
                <a16:creationId xmlns:a16="http://schemas.microsoft.com/office/drawing/2014/main" id="{AA3078DC-E313-574B-8F47-CE7330C9F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757" y="5783431"/>
            <a:ext cx="6624485" cy="107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1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588</Words>
  <Application>Microsoft Office PowerPoint</Application>
  <PresentationFormat>Widescreen</PresentationFormat>
  <Paragraphs>155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Corbel</vt:lpstr>
      <vt:lpstr>inherit</vt:lpstr>
      <vt:lpstr>Montserrat</vt:lpstr>
      <vt:lpstr>Montserrat ExtraBold</vt:lpstr>
      <vt:lpstr>Montserrat Medium</vt:lpstr>
      <vt:lpstr>Montserrat SemiBold</vt:lpstr>
      <vt:lpstr>Wingdings</vt:lpstr>
      <vt:lpstr>Tema de Office</vt:lpstr>
      <vt:lpstr>PowerPoint Presentation</vt:lpstr>
      <vt:lpstr>PowerPoint Presentation</vt:lpstr>
      <vt:lpstr>Mexico – Health System snapshot</vt:lpstr>
      <vt:lpstr> HIV Continuum of Care estimates: Mexico 2018</vt:lpstr>
      <vt:lpstr>PowerPoint Presentation</vt:lpstr>
      <vt:lpstr>Strengthening treatment options: New paradigm </vt:lpstr>
      <vt:lpstr>Strengthening treatment options: New paradigm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Media</cp:lastModifiedBy>
  <cp:revision>87</cp:revision>
  <dcterms:created xsi:type="dcterms:W3CDTF">2018-12-04T03:27:02Z</dcterms:created>
  <dcterms:modified xsi:type="dcterms:W3CDTF">2019-07-21T16:56:42Z</dcterms:modified>
</cp:coreProperties>
</file>